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D2922E8-FD09-4959-8786-F2F93B192A8C}" type="datetimeFigureOut">
              <a:rPr lang="en-US" smtClean="0"/>
              <a:t>08-Jul-21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D2B1-1677-4C35-94F6-4C17523DAD32}" type="slidenum">
              <a:rPr lang="en-US" smtClean="0"/>
              <a:t>‹#›</a:t>
            </a:fld>
            <a:endParaRPr lang="en-US"/>
          </a:p>
        </p:txBody>
      </p:sp>
    </p:spTree>
    <p:extLst>
      <p:ext uri="{BB962C8B-B14F-4D97-AF65-F5344CB8AC3E}">
        <p14:creationId xmlns:p14="http://schemas.microsoft.com/office/powerpoint/2010/main" val="738222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2922E8-FD09-4959-8786-F2F93B192A8C}" type="datetimeFigureOut">
              <a:rPr lang="en-US" smtClean="0"/>
              <a:t>08-Jul-21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D2B1-1677-4C35-94F6-4C17523DAD32}" type="slidenum">
              <a:rPr lang="en-US" smtClean="0"/>
              <a:t>‹#›</a:t>
            </a:fld>
            <a:endParaRPr lang="en-US"/>
          </a:p>
        </p:txBody>
      </p:sp>
    </p:spTree>
    <p:extLst>
      <p:ext uri="{BB962C8B-B14F-4D97-AF65-F5344CB8AC3E}">
        <p14:creationId xmlns:p14="http://schemas.microsoft.com/office/powerpoint/2010/main" val="3411243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2922E8-FD09-4959-8786-F2F93B192A8C}" type="datetimeFigureOut">
              <a:rPr lang="en-US" smtClean="0"/>
              <a:t>08-Jul-21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D2B1-1677-4C35-94F6-4C17523DAD32}" type="slidenum">
              <a:rPr lang="en-US" smtClean="0"/>
              <a:t>‹#›</a:t>
            </a:fld>
            <a:endParaRPr lang="en-US"/>
          </a:p>
        </p:txBody>
      </p:sp>
    </p:spTree>
    <p:extLst>
      <p:ext uri="{BB962C8B-B14F-4D97-AF65-F5344CB8AC3E}">
        <p14:creationId xmlns:p14="http://schemas.microsoft.com/office/powerpoint/2010/main" val="2385062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2922E8-FD09-4959-8786-F2F93B192A8C}" type="datetimeFigureOut">
              <a:rPr lang="en-US" smtClean="0"/>
              <a:t>08-Jul-21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D2B1-1677-4C35-94F6-4C17523DAD32}" type="slidenum">
              <a:rPr lang="en-US" smtClean="0"/>
              <a:t>‹#›</a:t>
            </a:fld>
            <a:endParaRPr lang="en-US"/>
          </a:p>
        </p:txBody>
      </p:sp>
    </p:spTree>
    <p:extLst>
      <p:ext uri="{BB962C8B-B14F-4D97-AF65-F5344CB8AC3E}">
        <p14:creationId xmlns:p14="http://schemas.microsoft.com/office/powerpoint/2010/main" val="2036503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2922E8-FD09-4959-8786-F2F93B192A8C}" type="datetimeFigureOut">
              <a:rPr lang="en-US" smtClean="0"/>
              <a:t>08-Jul-21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D2B1-1677-4C35-94F6-4C17523DAD32}" type="slidenum">
              <a:rPr lang="en-US" smtClean="0"/>
              <a:t>‹#›</a:t>
            </a:fld>
            <a:endParaRPr lang="en-US"/>
          </a:p>
        </p:txBody>
      </p:sp>
    </p:spTree>
    <p:extLst>
      <p:ext uri="{BB962C8B-B14F-4D97-AF65-F5344CB8AC3E}">
        <p14:creationId xmlns:p14="http://schemas.microsoft.com/office/powerpoint/2010/main" val="1139771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D2922E8-FD09-4959-8786-F2F93B192A8C}" type="datetimeFigureOut">
              <a:rPr lang="en-US" smtClean="0"/>
              <a:t>08-Jul-21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D2B1-1677-4C35-94F6-4C17523DAD32}" type="slidenum">
              <a:rPr lang="en-US" smtClean="0"/>
              <a:t>‹#›</a:t>
            </a:fld>
            <a:endParaRPr lang="en-US"/>
          </a:p>
        </p:txBody>
      </p:sp>
    </p:spTree>
    <p:extLst>
      <p:ext uri="{BB962C8B-B14F-4D97-AF65-F5344CB8AC3E}">
        <p14:creationId xmlns:p14="http://schemas.microsoft.com/office/powerpoint/2010/main" val="4134631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2922E8-FD09-4959-8786-F2F93B192A8C}" type="datetimeFigureOut">
              <a:rPr lang="en-US" smtClean="0"/>
              <a:t>08-Jul-21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39D2B1-1677-4C35-94F6-4C17523DAD32}" type="slidenum">
              <a:rPr lang="en-US" smtClean="0"/>
              <a:t>‹#›</a:t>
            </a:fld>
            <a:endParaRPr lang="en-US"/>
          </a:p>
        </p:txBody>
      </p:sp>
    </p:spTree>
    <p:extLst>
      <p:ext uri="{BB962C8B-B14F-4D97-AF65-F5344CB8AC3E}">
        <p14:creationId xmlns:p14="http://schemas.microsoft.com/office/powerpoint/2010/main" val="2548791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2922E8-FD09-4959-8786-F2F93B192A8C}" type="datetimeFigureOut">
              <a:rPr lang="en-US" smtClean="0"/>
              <a:t>08-Jul-21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9D2B1-1677-4C35-94F6-4C17523DAD32}" type="slidenum">
              <a:rPr lang="en-US" smtClean="0"/>
              <a:t>‹#›</a:t>
            </a:fld>
            <a:endParaRPr lang="en-US"/>
          </a:p>
        </p:txBody>
      </p:sp>
    </p:spTree>
    <p:extLst>
      <p:ext uri="{BB962C8B-B14F-4D97-AF65-F5344CB8AC3E}">
        <p14:creationId xmlns:p14="http://schemas.microsoft.com/office/powerpoint/2010/main" val="2974556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922E8-FD09-4959-8786-F2F93B192A8C}" type="datetimeFigureOut">
              <a:rPr lang="en-US" smtClean="0"/>
              <a:t>08-Jul-21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39D2B1-1677-4C35-94F6-4C17523DAD32}" type="slidenum">
              <a:rPr lang="en-US" smtClean="0"/>
              <a:t>‹#›</a:t>
            </a:fld>
            <a:endParaRPr lang="en-US"/>
          </a:p>
        </p:txBody>
      </p:sp>
    </p:spTree>
    <p:extLst>
      <p:ext uri="{BB962C8B-B14F-4D97-AF65-F5344CB8AC3E}">
        <p14:creationId xmlns:p14="http://schemas.microsoft.com/office/powerpoint/2010/main" val="3765591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2922E8-FD09-4959-8786-F2F93B192A8C}" type="datetimeFigureOut">
              <a:rPr lang="en-US" smtClean="0"/>
              <a:t>08-Jul-21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D2B1-1677-4C35-94F6-4C17523DAD32}" type="slidenum">
              <a:rPr lang="en-US" smtClean="0"/>
              <a:t>‹#›</a:t>
            </a:fld>
            <a:endParaRPr lang="en-US"/>
          </a:p>
        </p:txBody>
      </p:sp>
    </p:spTree>
    <p:extLst>
      <p:ext uri="{BB962C8B-B14F-4D97-AF65-F5344CB8AC3E}">
        <p14:creationId xmlns:p14="http://schemas.microsoft.com/office/powerpoint/2010/main" val="1185539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2922E8-FD09-4959-8786-F2F93B192A8C}" type="datetimeFigureOut">
              <a:rPr lang="en-US" smtClean="0"/>
              <a:t>08-Jul-21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D2B1-1677-4C35-94F6-4C17523DAD32}" type="slidenum">
              <a:rPr lang="en-US" smtClean="0"/>
              <a:t>‹#›</a:t>
            </a:fld>
            <a:endParaRPr lang="en-US"/>
          </a:p>
        </p:txBody>
      </p:sp>
    </p:spTree>
    <p:extLst>
      <p:ext uri="{BB962C8B-B14F-4D97-AF65-F5344CB8AC3E}">
        <p14:creationId xmlns:p14="http://schemas.microsoft.com/office/powerpoint/2010/main" val="1902232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2922E8-FD09-4959-8786-F2F93B192A8C}" type="datetimeFigureOut">
              <a:rPr lang="en-US" smtClean="0"/>
              <a:t>08-Jul-21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39D2B1-1677-4C35-94F6-4C17523DAD32}" type="slidenum">
              <a:rPr lang="en-US" smtClean="0"/>
              <a:t>‹#›</a:t>
            </a:fld>
            <a:endParaRPr lang="en-US"/>
          </a:p>
        </p:txBody>
      </p:sp>
    </p:spTree>
    <p:extLst>
      <p:ext uri="{BB962C8B-B14F-4D97-AF65-F5344CB8AC3E}">
        <p14:creationId xmlns:p14="http://schemas.microsoft.com/office/powerpoint/2010/main" val="14858316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www.sciencedirect.com/topics/medicine-and-dentistry/basal-metabolic-rate" TargetMode="External"/><Relationship Id="rId3" Type="http://schemas.openxmlformats.org/officeDocument/2006/relationships/hyperlink" Target="https://www.sciencedirect.com/topics/veterinary-science-and-veterinary-medicine/bronchus" TargetMode="External"/><Relationship Id="rId7" Type="http://schemas.openxmlformats.org/officeDocument/2006/relationships/hyperlink" Target="https://www.sciencedirect.com/topics/medicine-and-dentistry/gross-anatomy" TargetMode="External"/><Relationship Id="rId2" Type="http://schemas.openxmlformats.org/officeDocument/2006/relationships/hyperlink" Target="https://www.sciencedirect.com/topics/veterinary-science-and-veterinary-medicine/respiratory-zone" TargetMode="External"/><Relationship Id="rId1" Type="http://schemas.openxmlformats.org/officeDocument/2006/relationships/slideLayout" Target="../slideLayouts/slideLayout2.xml"/><Relationship Id="rId6" Type="http://schemas.openxmlformats.org/officeDocument/2006/relationships/hyperlink" Target="https://www.sciencedirect.com/topics/veterinary-science-and-veterinary-medicine/alveolar-duct" TargetMode="External"/><Relationship Id="rId5" Type="http://schemas.openxmlformats.org/officeDocument/2006/relationships/hyperlink" Target="https://www.sciencedirect.com/topics/medicine-and-dentistry/lung-parenchyma" TargetMode="External"/><Relationship Id="rId4" Type="http://schemas.openxmlformats.org/officeDocument/2006/relationships/hyperlink" Target="https://www.sciencedirect.com/topics/medicine-and-dentistry/bronchiol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www.merriam-webster.com/dictionary/metabolis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u="sng" dirty="0" smtClean="0">
                <a:solidFill>
                  <a:schemeClr val="accent1">
                    <a:lumMod val="75000"/>
                  </a:schemeClr>
                </a:solidFill>
              </a:rPr>
              <a:t>RESPIRATION</a:t>
            </a:r>
            <a:r>
              <a:rPr lang="en-US" dirty="0" smtClean="0"/>
              <a:t> </a:t>
            </a:r>
            <a:endParaRPr lang="en-US" dirty="0"/>
          </a:p>
        </p:txBody>
      </p:sp>
      <p:sp>
        <p:nvSpPr>
          <p:cNvPr id="3" name="Subtitle 2"/>
          <p:cNvSpPr>
            <a:spLocks noGrp="1"/>
          </p:cNvSpPr>
          <p:nvPr>
            <p:ph type="subTitle" idx="1"/>
          </p:nvPr>
        </p:nvSpPr>
        <p:spPr/>
        <p:txBody>
          <a:bodyPr/>
          <a:lstStyle/>
          <a:p>
            <a:r>
              <a:rPr lang="en-US" dirty="0" smtClean="0"/>
              <a:t>							</a:t>
            </a:r>
            <a:r>
              <a:rPr lang="en-US" dirty="0" smtClean="0">
                <a:solidFill>
                  <a:schemeClr val="accent1"/>
                </a:solidFill>
              </a:rPr>
              <a:t>PRESENTED BY </a:t>
            </a:r>
          </a:p>
          <a:p>
            <a:r>
              <a:rPr lang="en-US" dirty="0" smtClean="0">
                <a:solidFill>
                  <a:schemeClr val="accent1"/>
                </a:solidFill>
              </a:rPr>
              <a:t>							KAVITA PRAJAPATI</a:t>
            </a:r>
            <a:endParaRPr lang="en-US" dirty="0">
              <a:solidFill>
                <a:schemeClr val="accent1"/>
              </a:solidFill>
            </a:endParaRPr>
          </a:p>
        </p:txBody>
      </p:sp>
    </p:spTree>
    <p:extLst>
      <p:ext uri="{BB962C8B-B14F-4D97-AF65-F5344CB8AC3E}">
        <p14:creationId xmlns:p14="http://schemas.microsoft.com/office/powerpoint/2010/main" val="629251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CELLULAE RESPIRATION :- GLYCOLYSIS CYCLE</a:t>
            </a:r>
            <a:endParaRPr lang="en-US" b="1" u="sng" dirty="0">
              <a:solidFill>
                <a:srgbClr val="FF0000"/>
              </a:solidFill>
            </a:endParaRPr>
          </a:p>
        </p:txBody>
      </p:sp>
      <p:pic>
        <p:nvPicPr>
          <p:cNvPr id="6" name="Content Placeholder 5"/>
          <p:cNvPicPr>
            <a:picLocks noGrp="1" noChangeAspect="1"/>
          </p:cNvPicPr>
          <p:nvPr>
            <p:ph idx="1"/>
          </p:nvPr>
        </p:nvPicPr>
        <p:blipFill>
          <a:blip r:embed="rId2"/>
          <a:stretch>
            <a:fillRect/>
          </a:stretch>
        </p:blipFill>
        <p:spPr>
          <a:xfrm>
            <a:off x="3812146" y="1429556"/>
            <a:ext cx="5074278" cy="5125790"/>
          </a:xfrm>
          <a:prstGeom prst="rect">
            <a:avLst/>
          </a:prstGeom>
        </p:spPr>
      </p:pic>
    </p:spTree>
    <p:extLst>
      <p:ext uri="{BB962C8B-B14F-4D97-AF65-F5344CB8AC3E}">
        <p14:creationId xmlns:p14="http://schemas.microsoft.com/office/powerpoint/2010/main" val="1665600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KREB’S CYCLE</a:t>
            </a:r>
            <a:endParaRPr lang="en-US" b="1" u="sng" dirty="0">
              <a:solidFill>
                <a:srgbClr val="FF0000"/>
              </a:solidFill>
            </a:endParaRPr>
          </a:p>
        </p:txBody>
      </p:sp>
      <p:pic>
        <p:nvPicPr>
          <p:cNvPr id="4" name="Content Placeholder 3"/>
          <p:cNvPicPr>
            <a:picLocks noGrp="1" noChangeAspect="1"/>
          </p:cNvPicPr>
          <p:nvPr>
            <p:ph idx="1"/>
          </p:nvPr>
        </p:nvPicPr>
        <p:blipFill>
          <a:blip r:embed="rId2"/>
          <a:stretch>
            <a:fillRect/>
          </a:stretch>
        </p:blipFill>
        <p:spPr>
          <a:xfrm>
            <a:off x="1189149" y="1596980"/>
            <a:ext cx="9813702" cy="4649274"/>
          </a:xfrm>
          <a:prstGeom prst="rect">
            <a:avLst/>
          </a:prstGeom>
        </p:spPr>
      </p:pic>
    </p:spTree>
    <p:extLst>
      <p:ext uri="{BB962C8B-B14F-4D97-AF65-F5344CB8AC3E}">
        <p14:creationId xmlns:p14="http://schemas.microsoft.com/office/powerpoint/2010/main" val="60740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ETS CYCLE</a:t>
            </a:r>
            <a:endParaRPr lang="en-US" b="1" u="sng" dirty="0">
              <a:solidFill>
                <a:srgbClr val="FF0000"/>
              </a:solidFill>
            </a:endParaRPr>
          </a:p>
        </p:txBody>
      </p:sp>
      <p:pic>
        <p:nvPicPr>
          <p:cNvPr id="10" name="Content Placeholder 9"/>
          <p:cNvPicPr>
            <a:picLocks noGrp="1" noChangeAspect="1"/>
          </p:cNvPicPr>
          <p:nvPr>
            <p:ph idx="1"/>
          </p:nvPr>
        </p:nvPicPr>
        <p:blipFill>
          <a:blip r:embed="rId2"/>
          <a:stretch>
            <a:fillRect/>
          </a:stretch>
        </p:blipFill>
        <p:spPr>
          <a:xfrm>
            <a:off x="2305318" y="1571223"/>
            <a:ext cx="6104586" cy="3522495"/>
          </a:xfrm>
          <a:prstGeom prst="rect">
            <a:avLst/>
          </a:prstGeom>
        </p:spPr>
      </p:pic>
    </p:spTree>
    <p:extLst>
      <p:ext uri="{BB962C8B-B14F-4D97-AF65-F5344CB8AC3E}">
        <p14:creationId xmlns:p14="http://schemas.microsoft.com/office/powerpoint/2010/main" val="451631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CONCLUSION </a:t>
            </a:r>
            <a:endParaRPr lang="en-US" dirty="0">
              <a:solidFill>
                <a:srgbClr val="FF0000"/>
              </a:solidFill>
            </a:endParaRPr>
          </a:p>
        </p:txBody>
      </p:sp>
      <p:sp>
        <p:nvSpPr>
          <p:cNvPr id="3" name="Content Placeholder 2"/>
          <p:cNvSpPr>
            <a:spLocks noGrp="1"/>
          </p:cNvSpPr>
          <p:nvPr>
            <p:ph idx="1"/>
          </p:nvPr>
        </p:nvSpPr>
        <p:spPr/>
        <p:txBody>
          <a:bodyPr/>
          <a:lstStyle/>
          <a:p>
            <a:r>
              <a:rPr lang="en-US" dirty="0">
                <a:solidFill>
                  <a:srgbClr val="00B0F0"/>
                </a:solidFill>
              </a:rPr>
              <a:t>As we learn about the human body, it may be easy to reduce the complex and varied functions of the lungs to simply focus on breathing and providing a supply of oxygen. The lungs do indeed perform gas exchange, which relies on differences in partial pressures of gases between the alveoli and the blood. Oxygen is taken up by the blood, while carbon dioxide is released for exhalation. Inhalation and exhalation also require pressure differentials created by anatomical structures such as the chest wall, diaphragm, pleurae, and lungs</a:t>
            </a:r>
          </a:p>
        </p:txBody>
      </p:sp>
    </p:spTree>
    <p:extLst>
      <p:ext uri="{BB962C8B-B14F-4D97-AF65-F5344CB8AC3E}">
        <p14:creationId xmlns:p14="http://schemas.microsoft.com/office/powerpoint/2010/main" val="1969575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SYNOPSIS:-</a:t>
            </a:r>
            <a:endParaRPr lang="en-US" b="1" u="sng" dirty="0">
              <a:solidFill>
                <a:srgbClr val="FF0000"/>
              </a:solidFill>
            </a:endParaRPr>
          </a:p>
        </p:txBody>
      </p:sp>
      <p:sp>
        <p:nvSpPr>
          <p:cNvPr id="3" name="Content Placeholder 2"/>
          <p:cNvSpPr>
            <a:spLocks noGrp="1"/>
          </p:cNvSpPr>
          <p:nvPr>
            <p:ph idx="1"/>
          </p:nvPr>
        </p:nvSpPr>
        <p:spPr>
          <a:xfrm>
            <a:off x="838200" y="1825625"/>
            <a:ext cx="10515600" cy="3480471"/>
          </a:xfrm>
        </p:spPr>
        <p:txBody>
          <a:bodyPr/>
          <a:lstStyle/>
          <a:p>
            <a:r>
              <a:rPr lang="en-US" dirty="0" smtClean="0">
                <a:solidFill>
                  <a:srgbClr val="00B0F0"/>
                </a:solidFill>
              </a:rPr>
              <a:t>INTRODUCATION </a:t>
            </a:r>
          </a:p>
          <a:p>
            <a:r>
              <a:rPr lang="en-US" dirty="0" smtClean="0">
                <a:solidFill>
                  <a:srgbClr val="00B0F0"/>
                </a:solidFill>
              </a:rPr>
              <a:t>DEFINATION</a:t>
            </a:r>
          </a:p>
          <a:p>
            <a:r>
              <a:rPr lang="en-US" dirty="0" smtClean="0">
                <a:solidFill>
                  <a:srgbClr val="00B0F0"/>
                </a:solidFill>
              </a:rPr>
              <a:t>TYPES OF RESPIRATION </a:t>
            </a:r>
          </a:p>
          <a:p>
            <a:r>
              <a:rPr lang="en-US" dirty="0" smtClean="0">
                <a:solidFill>
                  <a:srgbClr val="00B0F0"/>
                </a:solidFill>
              </a:rPr>
              <a:t>MECHANISM OF RESPIRATION</a:t>
            </a:r>
          </a:p>
          <a:p>
            <a:r>
              <a:rPr lang="en-US" dirty="0" smtClean="0">
                <a:solidFill>
                  <a:srgbClr val="00B0F0"/>
                </a:solidFill>
              </a:rPr>
              <a:t>TRANSPORT OF GASES</a:t>
            </a:r>
          </a:p>
          <a:p>
            <a:pPr lvl="2"/>
            <a:r>
              <a:rPr lang="en-US" dirty="0" smtClean="0">
                <a:solidFill>
                  <a:srgbClr val="00B0F0"/>
                </a:solidFill>
              </a:rPr>
              <a:t>OXYGEN TRANPORT</a:t>
            </a:r>
          </a:p>
          <a:p>
            <a:pPr lvl="2"/>
            <a:r>
              <a:rPr lang="en-US" dirty="0" smtClean="0">
                <a:solidFill>
                  <a:srgbClr val="00B0F0"/>
                </a:solidFill>
              </a:rPr>
              <a:t>CARBONDIOXIDE TRANSPORT</a:t>
            </a:r>
          </a:p>
          <a:p>
            <a:pPr marL="914400" lvl="2" indent="0">
              <a:buNone/>
            </a:pPr>
            <a:endParaRPr lang="en-US" dirty="0"/>
          </a:p>
        </p:txBody>
      </p:sp>
    </p:spTree>
    <p:extLst>
      <p:ext uri="{BB962C8B-B14F-4D97-AF65-F5344CB8AC3E}">
        <p14:creationId xmlns:p14="http://schemas.microsoft.com/office/powerpoint/2010/main" val="3306731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0774" y="605307"/>
            <a:ext cx="10515600" cy="5365594"/>
          </a:xfrm>
        </p:spPr>
        <p:txBody>
          <a:bodyPr>
            <a:normAutofit/>
          </a:bodyPr>
          <a:lstStyle/>
          <a:p>
            <a:r>
              <a:rPr lang="en-US" dirty="0" smtClean="0">
                <a:solidFill>
                  <a:srgbClr val="00B0F0"/>
                </a:solidFill>
              </a:rPr>
              <a:t>CELLULAR RESPIRATION</a:t>
            </a:r>
          </a:p>
          <a:p>
            <a:r>
              <a:rPr lang="en-US" dirty="0">
                <a:solidFill>
                  <a:srgbClr val="00B0F0"/>
                </a:solidFill>
              </a:rPr>
              <a:t>	</a:t>
            </a:r>
            <a:r>
              <a:rPr lang="en-US" dirty="0" smtClean="0">
                <a:solidFill>
                  <a:srgbClr val="00B0F0"/>
                </a:solidFill>
              </a:rPr>
              <a:t>GLYCOLYSIS</a:t>
            </a:r>
          </a:p>
          <a:p>
            <a:r>
              <a:rPr lang="en-US" dirty="0">
                <a:solidFill>
                  <a:srgbClr val="00B0F0"/>
                </a:solidFill>
              </a:rPr>
              <a:t>	</a:t>
            </a:r>
            <a:r>
              <a:rPr lang="en-US" dirty="0" smtClean="0">
                <a:solidFill>
                  <a:srgbClr val="00B0F0"/>
                </a:solidFill>
              </a:rPr>
              <a:t>KREB’S CYCLE</a:t>
            </a:r>
          </a:p>
          <a:p>
            <a:r>
              <a:rPr lang="en-US" dirty="0">
                <a:solidFill>
                  <a:srgbClr val="00B0F0"/>
                </a:solidFill>
              </a:rPr>
              <a:t>	</a:t>
            </a:r>
            <a:r>
              <a:rPr lang="en-US" dirty="0" smtClean="0">
                <a:solidFill>
                  <a:srgbClr val="00B0F0"/>
                </a:solidFill>
              </a:rPr>
              <a:t>ETS</a:t>
            </a:r>
          </a:p>
          <a:p>
            <a:r>
              <a:rPr lang="en-US" dirty="0" smtClean="0">
                <a:solidFill>
                  <a:srgbClr val="00B0F0"/>
                </a:solidFill>
              </a:rPr>
              <a:t>CONCLUSION </a:t>
            </a:r>
          </a:p>
          <a:p>
            <a:r>
              <a:rPr lang="en-US" dirty="0" smtClean="0">
                <a:solidFill>
                  <a:srgbClr val="00B0F0"/>
                </a:solidFill>
              </a:rPr>
              <a:t>REFERENCE :- DR. S.M. SAXSENA </a:t>
            </a:r>
          </a:p>
          <a:p>
            <a:r>
              <a:rPr lang="en-US" dirty="0"/>
              <a:t>	</a:t>
            </a:r>
            <a:endParaRPr lang="en-US" dirty="0" smtClean="0"/>
          </a:p>
          <a:p>
            <a:pPr lvl="2"/>
            <a:endParaRPr lang="en-US" dirty="0"/>
          </a:p>
          <a:p>
            <a:pPr lvl="2"/>
            <a:endParaRPr lang="en-US" dirty="0" smtClean="0"/>
          </a:p>
          <a:p>
            <a:pPr lvl="2"/>
            <a:endParaRPr lang="en-US" dirty="0"/>
          </a:p>
          <a:p>
            <a:pPr lvl="2"/>
            <a:r>
              <a:rPr lang="en-US" dirty="0" smtClean="0"/>
              <a:t> </a:t>
            </a:r>
          </a:p>
        </p:txBody>
      </p:sp>
    </p:spTree>
    <p:extLst>
      <p:ext uri="{BB962C8B-B14F-4D97-AF65-F5344CB8AC3E}">
        <p14:creationId xmlns:p14="http://schemas.microsoft.com/office/powerpoint/2010/main" val="3229329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INTRODUCATION:- </a:t>
            </a:r>
            <a:endParaRPr lang="en-US" b="1" u="sng"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
            </a:r>
            <a:br>
              <a:rPr lang="en-US" dirty="0" smtClean="0"/>
            </a:br>
            <a:r>
              <a:rPr lang="en-US" dirty="0" smtClean="0">
                <a:effectLst/>
              </a:rPr>
              <a:t/>
            </a:r>
            <a:br>
              <a:rPr lang="en-US" dirty="0" smtClean="0">
                <a:effectLst/>
              </a:rPr>
            </a:br>
            <a:r>
              <a:rPr lang="en-US" b="0" i="1" dirty="0" smtClean="0">
                <a:solidFill>
                  <a:srgbClr val="0070C0"/>
                </a:solidFill>
                <a:effectLst/>
                <a:latin typeface="NexusSans"/>
              </a:rPr>
              <a:t>The lower respiratory system is a hierarchical system that can be divided into two functional and structural components: the conducting zone and the </a:t>
            </a:r>
            <a:r>
              <a:rPr lang="en-US" b="0" i="1" dirty="0" smtClean="0">
                <a:solidFill>
                  <a:srgbClr val="0070C0"/>
                </a:solidFill>
                <a:effectLst/>
                <a:latin typeface="NexusSans"/>
                <a:hlinkClick r:id="rId2" tooltip="Learn more about Respiratory Zone from ScienceDirect's AI-generated Topic Pages"/>
              </a:rPr>
              <a:t>respiratory zone</a:t>
            </a:r>
            <a:r>
              <a:rPr lang="en-US" b="0" i="1" dirty="0" smtClean="0">
                <a:solidFill>
                  <a:srgbClr val="0070C0"/>
                </a:solidFill>
                <a:effectLst/>
                <a:latin typeface="NexusSans"/>
              </a:rPr>
              <a:t>. The conducting zone consists of airways that transport gases into and out of the lungs and includes the trachea, </a:t>
            </a:r>
            <a:r>
              <a:rPr lang="en-US" b="0" i="1" dirty="0" smtClean="0">
                <a:solidFill>
                  <a:srgbClr val="0070C0"/>
                </a:solidFill>
                <a:effectLst/>
                <a:latin typeface="NexusSans"/>
                <a:hlinkClick r:id="rId3" tooltip="Learn more about Bronchus from ScienceDirect's AI-generated Topic Pages"/>
              </a:rPr>
              <a:t>bronchi</a:t>
            </a:r>
            <a:r>
              <a:rPr lang="en-US" b="0" i="1" dirty="0" smtClean="0">
                <a:solidFill>
                  <a:srgbClr val="0070C0"/>
                </a:solidFill>
                <a:effectLst/>
                <a:latin typeface="NexusSans"/>
              </a:rPr>
              <a:t>, and extends to the terminal </a:t>
            </a:r>
            <a:r>
              <a:rPr lang="en-US" b="0" i="1" dirty="0" smtClean="0">
                <a:solidFill>
                  <a:srgbClr val="0070C0"/>
                </a:solidFill>
                <a:effectLst/>
                <a:latin typeface="NexusSans"/>
                <a:hlinkClick r:id="rId4" tooltip="Learn more about Bronchiole from ScienceDirect's AI-generated Topic Pages"/>
              </a:rPr>
              <a:t>bronchioles</a:t>
            </a:r>
            <a:r>
              <a:rPr lang="en-US" b="0" i="1" dirty="0" smtClean="0">
                <a:solidFill>
                  <a:srgbClr val="0070C0"/>
                </a:solidFill>
                <a:effectLst/>
                <a:latin typeface="NexusSans"/>
              </a:rPr>
              <a:t>. The respiratory zone corresponds to the </a:t>
            </a:r>
            <a:r>
              <a:rPr lang="en-US" b="0" i="1" dirty="0" smtClean="0">
                <a:solidFill>
                  <a:srgbClr val="0070C0"/>
                </a:solidFill>
                <a:effectLst/>
                <a:latin typeface="NexusSans"/>
                <a:hlinkClick r:id="rId5" tooltip="Learn more about Lung Parenchyma from ScienceDirect's AI-generated Topic Pages"/>
              </a:rPr>
              <a:t>lung parenchyma</a:t>
            </a:r>
            <a:r>
              <a:rPr lang="en-US" b="0" i="1" dirty="0" smtClean="0">
                <a:solidFill>
                  <a:srgbClr val="0070C0"/>
                </a:solidFill>
                <a:effectLst/>
                <a:latin typeface="NexusSans"/>
              </a:rPr>
              <a:t> and includes the respiratory bronchioles, </a:t>
            </a:r>
            <a:r>
              <a:rPr lang="en-US" b="0" i="1" dirty="0" smtClean="0">
                <a:solidFill>
                  <a:srgbClr val="0070C0"/>
                </a:solidFill>
                <a:effectLst/>
                <a:latin typeface="NexusSans"/>
                <a:hlinkClick r:id="rId6" tooltip="Learn more about Alveolar Duct from ScienceDirect's AI-generated Topic Pages"/>
              </a:rPr>
              <a:t>alveolar ducts</a:t>
            </a:r>
            <a:r>
              <a:rPr lang="en-US" b="0" i="1" dirty="0" smtClean="0">
                <a:solidFill>
                  <a:srgbClr val="0070C0"/>
                </a:solidFill>
                <a:effectLst/>
                <a:latin typeface="NexusSans"/>
              </a:rPr>
              <a:t>, alveolar sacs, and alveoli. For the lungs to function properly, the conducting zone must be open to the respiratory zone where gas exchange occurs. Species differences exist in both the </a:t>
            </a:r>
            <a:r>
              <a:rPr lang="en-US" b="0" i="1" dirty="0" smtClean="0">
                <a:solidFill>
                  <a:srgbClr val="0070C0"/>
                </a:solidFill>
                <a:effectLst/>
                <a:latin typeface="NexusSans"/>
                <a:hlinkClick r:id="rId7" tooltip="Learn more about Gross Anatomy from ScienceDirect's AI-generated Topic Pages"/>
              </a:rPr>
              <a:t>gross anatomy</a:t>
            </a:r>
            <a:r>
              <a:rPr lang="en-US" b="0" i="1" dirty="0" smtClean="0">
                <a:solidFill>
                  <a:srgbClr val="0070C0"/>
                </a:solidFill>
                <a:effectLst/>
                <a:latin typeface="NexusSans"/>
              </a:rPr>
              <a:t> and histology of the lower respiratory system and these may compensate for variations in body size and </a:t>
            </a:r>
            <a:r>
              <a:rPr lang="en-US" b="0" i="1" dirty="0" smtClean="0">
                <a:solidFill>
                  <a:srgbClr val="0070C0"/>
                </a:solidFill>
                <a:effectLst/>
                <a:latin typeface="NexusSans"/>
                <a:hlinkClick r:id="rId8" tooltip="Learn more about Basal Metabolic Rate from ScienceDirect's AI-generated Topic Pages"/>
              </a:rPr>
              <a:t>basal metabolic rate</a:t>
            </a:r>
            <a:r>
              <a:rPr lang="en-US" b="0" i="1" dirty="0" smtClean="0">
                <a:solidFill>
                  <a:srgbClr val="0070C0"/>
                </a:solidFill>
                <a:effectLst/>
                <a:latin typeface="NexusSans"/>
              </a:rPr>
              <a:t>.</a:t>
            </a:r>
            <a:endParaRPr lang="en-US" i="1" dirty="0">
              <a:solidFill>
                <a:srgbClr val="0070C0"/>
              </a:solidFill>
            </a:endParaRPr>
          </a:p>
        </p:txBody>
      </p:sp>
    </p:spTree>
    <p:extLst>
      <p:ext uri="{BB962C8B-B14F-4D97-AF65-F5344CB8AC3E}">
        <p14:creationId xmlns:p14="http://schemas.microsoft.com/office/powerpoint/2010/main" val="1264612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DEFINATION :-</a:t>
            </a:r>
            <a:endParaRPr lang="en-US" dirty="0">
              <a:solidFill>
                <a:srgbClr val="FF0000"/>
              </a:solidFill>
            </a:endParaRPr>
          </a:p>
        </p:txBody>
      </p:sp>
      <p:sp>
        <p:nvSpPr>
          <p:cNvPr id="3" name="Content Placeholder 2"/>
          <p:cNvSpPr>
            <a:spLocks noGrp="1"/>
          </p:cNvSpPr>
          <p:nvPr>
            <p:ph idx="1"/>
          </p:nvPr>
        </p:nvSpPr>
        <p:spPr/>
        <p:txBody>
          <a:bodyPr/>
          <a:lstStyle/>
          <a:p>
            <a:r>
              <a:rPr lang="en-US" i="1" dirty="0">
                <a:solidFill>
                  <a:srgbClr val="0070C0"/>
                </a:solidFill>
              </a:rPr>
              <a:t>the physical and chemical processes (such as breathing and diffusion) by which an organism supplies its cells and tissues with the oxygen needed for </a:t>
            </a:r>
            <a:r>
              <a:rPr lang="en-US" i="1" dirty="0">
                <a:solidFill>
                  <a:srgbClr val="0070C0"/>
                </a:solidFill>
                <a:hlinkClick r:id="rId2"/>
              </a:rPr>
              <a:t>metabolism</a:t>
            </a:r>
            <a:r>
              <a:rPr lang="en-US" i="1" dirty="0">
                <a:solidFill>
                  <a:srgbClr val="0070C0"/>
                </a:solidFill>
              </a:rPr>
              <a:t> and relieves them of the carbon dioxide formed in energy-producing reactions</a:t>
            </a:r>
          </a:p>
        </p:txBody>
      </p:sp>
    </p:spTree>
    <p:extLst>
      <p:ext uri="{BB962C8B-B14F-4D97-AF65-F5344CB8AC3E}">
        <p14:creationId xmlns:p14="http://schemas.microsoft.com/office/powerpoint/2010/main" val="1323395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u="sng" dirty="0" smtClean="0">
                <a:solidFill>
                  <a:srgbClr val="FF0000"/>
                </a:solidFill>
              </a:rPr>
              <a:t>TYPES OF RESPIRATION </a:t>
            </a:r>
            <a:endParaRPr lang="en-US" b="1" i="1" u="sng" dirty="0">
              <a:solidFill>
                <a:srgbClr val="FF0000"/>
              </a:solidFill>
            </a:endParaRPr>
          </a:p>
        </p:txBody>
      </p:sp>
      <p:pic>
        <p:nvPicPr>
          <p:cNvPr id="4" name="Content Placeholder 3"/>
          <p:cNvPicPr>
            <a:picLocks noGrp="1" noChangeAspect="1"/>
          </p:cNvPicPr>
          <p:nvPr>
            <p:ph idx="1"/>
          </p:nvPr>
        </p:nvPicPr>
        <p:blipFill>
          <a:blip r:embed="rId2"/>
          <a:stretch>
            <a:fillRect/>
          </a:stretch>
        </p:blipFill>
        <p:spPr>
          <a:xfrm>
            <a:off x="2390775" y="2182019"/>
            <a:ext cx="7410450" cy="3638550"/>
          </a:xfrm>
          <a:prstGeom prst="rect">
            <a:avLst/>
          </a:prstGeom>
        </p:spPr>
      </p:pic>
    </p:spTree>
    <p:extLst>
      <p:ext uri="{BB962C8B-B14F-4D97-AF65-F5344CB8AC3E}">
        <p14:creationId xmlns:p14="http://schemas.microsoft.com/office/powerpoint/2010/main" val="3953759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FF0000"/>
                </a:solidFill>
              </a:rPr>
              <a:t>MECHANISM OF RESPERATION </a:t>
            </a:r>
            <a:endParaRPr lang="en-US" u="sng"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b="1" i="1" dirty="0">
                <a:solidFill>
                  <a:srgbClr val="00B0F0"/>
                </a:solidFill>
              </a:rPr>
              <a:t>The mechanism of respiration involves the following four stages:</a:t>
            </a:r>
          </a:p>
          <a:p>
            <a:r>
              <a:rPr lang="en-US" b="1" i="1" dirty="0">
                <a:solidFill>
                  <a:srgbClr val="00B0F0"/>
                </a:solidFill>
              </a:rPr>
              <a:t>Breathing: It is a physical process in which oxygen rich air is taken inside the body (inspiration) and carbon dioxide rich air is forced out of the lungs (expiration).</a:t>
            </a:r>
          </a:p>
          <a:p>
            <a:r>
              <a:rPr lang="en-US" b="1" i="1" dirty="0">
                <a:solidFill>
                  <a:srgbClr val="00B0F0"/>
                </a:solidFill>
              </a:rPr>
              <a:t>Gaseous transport: Oxygen absorbed by the blood in the lungs is transported by Red Blood Cells (RBCs) as </a:t>
            </a:r>
            <a:r>
              <a:rPr lang="en-US" b="1" i="1" dirty="0" err="1">
                <a:solidFill>
                  <a:srgbClr val="00B0F0"/>
                </a:solidFill>
              </a:rPr>
              <a:t>oxyhaemoglobin</a:t>
            </a:r>
            <a:r>
              <a:rPr lang="en-US" b="1" i="1" dirty="0">
                <a:solidFill>
                  <a:srgbClr val="00B0F0"/>
                </a:solidFill>
              </a:rPr>
              <a:t> throughout the body by means of arteries. Carbon dioxide from the tissues is transported to the lungs by the blood via veins in two ways:</a:t>
            </a:r>
          </a:p>
          <a:p>
            <a:pPr lvl="1"/>
            <a:r>
              <a:rPr lang="en-US" b="1" i="1" dirty="0">
                <a:solidFill>
                  <a:srgbClr val="00B0F0"/>
                </a:solidFill>
              </a:rPr>
              <a:t>As bicarbonates dissolved in plasma</a:t>
            </a:r>
          </a:p>
          <a:p>
            <a:pPr lvl="1"/>
            <a:r>
              <a:rPr lang="en-US" b="1" i="1" dirty="0">
                <a:solidFill>
                  <a:srgbClr val="00B0F0"/>
                </a:solidFill>
              </a:rPr>
              <a:t>In combination with </a:t>
            </a:r>
            <a:r>
              <a:rPr lang="en-US" b="1" i="1" dirty="0" err="1">
                <a:solidFill>
                  <a:srgbClr val="00B0F0"/>
                </a:solidFill>
              </a:rPr>
              <a:t>haemoglobin</a:t>
            </a:r>
            <a:r>
              <a:rPr lang="en-US" b="1" i="1" dirty="0">
                <a:solidFill>
                  <a:srgbClr val="00B0F0"/>
                </a:solidFill>
              </a:rPr>
              <a:t> of RBCs as </a:t>
            </a:r>
            <a:r>
              <a:rPr lang="en-US" b="1" i="1" dirty="0" err="1">
                <a:solidFill>
                  <a:srgbClr val="00B0F0"/>
                </a:solidFill>
              </a:rPr>
              <a:t>carbamino-haemoglobin</a:t>
            </a:r>
            <a:endParaRPr lang="en-US" b="1" i="1" dirty="0">
              <a:solidFill>
                <a:srgbClr val="00B0F0"/>
              </a:solidFill>
            </a:endParaRPr>
          </a:p>
          <a:p>
            <a:r>
              <a:rPr lang="en-US" b="1" i="1" dirty="0">
                <a:solidFill>
                  <a:srgbClr val="00B0F0"/>
                </a:solidFill>
              </a:rPr>
              <a:t>Tissue respiration: The terminal blood vessels or the capillaries transport oxygen to the body cells or tissues, where oxygen diffuses through their thin walls. Likewise, the capillaries pick up carbon dioxide released by them.</a:t>
            </a:r>
          </a:p>
          <a:p>
            <a:r>
              <a:rPr lang="en-US" b="1" i="1" dirty="0">
                <a:solidFill>
                  <a:srgbClr val="00B0F0"/>
                </a:solidFill>
              </a:rPr>
              <a:t>Cellular respiration: The complex chemical changes which occur inside the cells to release energy from glucose. Cellular respiration consists of three main stages - glycolysis, Krebs cycle and electron transport.</a:t>
            </a:r>
          </a:p>
          <a:p>
            <a:endParaRPr lang="en-US" dirty="0"/>
          </a:p>
        </p:txBody>
      </p:sp>
    </p:spTree>
    <p:extLst>
      <p:ext uri="{BB962C8B-B14F-4D97-AF65-F5344CB8AC3E}">
        <p14:creationId xmlns:p14="http://schemas.microsoft.com/office/powerpoint/2010/main" val="1531933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TRANSPORT OF  GASES</a:t>
            </a:r>
            <a:endParaRPr lang="en-US" b="1" u="sng" dirty="0">
              <a:solidFill>
                <a:srgbClr val="FF0000"/>
              </a:solidFill>
            </a:endParaRPr>
          </a:p>
        </p:txBody>
      </p:sp>
      <p:pic>
        <p:nvPicPr>
          <p:cNvPr id="4" name="Content Placeholder 3"/>
          <p:cNvPicPr>
            <a:picLocks noGrp="1" noChangeAspect="1"/>
          </p:cNvPicPr>
          <p:nvPr>
            <p:ph idx="1"/>
          </p:nvPr>
        </p:nvPicPr>
        <p:blipFill>
          <a:blip r:embed="rId2"/>
          <a:stretch>
            <a:fillRect/>
          </a:stretch>
        </p:blipFill>
        <p:spPr>
          <a:xfrm>
            <a:off x="1725770" y="1825625"/>
            <a:ext cx="8242478" cy="4351338"/>
          </a:xfrm>
          <a:prstGeom prst="rect">
            <a:avLst/>
          </a:prstGeom>
        </p:spPr>
      </p:pic>
    </p:spTree>
    <p:extLst>
      <p:ext uri="{BB962C8B-B14F-4D97-AF65-F5344CB8AC3E}">
        <p14:creationId xmlns:p14="http://schemas.microsoft.com/office/powerpoint/2010/main" val="2781415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stretch>
            <a:fillRect/>
          </a:stretch>
        </p:blipFill>
        <p:spPr>
          <a:xfrm>
            <a:off x="1275008" y="888642"/>
            <a:ext cx="9105364" cy="5203389"/>
          </a:xfrm>
          <a:prstGeom prst="rect">
            <a:avLst/>
          </a:prstGeom>
        </p:spPr>
      </p:pic>
    </p:spTree>
    <p:extLst>
      <p:ext uri="{BB962C8B-B14F-4D97-AF65-F5344CB8AC3E}">
        <p14:creationId xmlns:p14="http://schemas.microsoft.com/office/powerpoint/2010/main" val="5711633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178</Words>
  <Application>Microsoft Office PowerPoint</Application>
  <PresentationFormat>Widescreen</PresentationFormat>
  <Paragraphs>41</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NexusSans</vt:lpstr>
      <vt:lpstr>Office Theme</vt:lpstr>
      <vt:lpstr>RESPIRATION </vt:lpstr>
      <vt:lpstr>SYNOPSIS:-</vt:lpstr>
      <vt:lpstr>PowerPoint Presentation</vt:lpstr>
      <vt:lpstr>INTRODUCATION:- </vt:lpstr>
      <vt:lpstr>DEFINATION :-</vt:lpstr>
      <vt:lpstr>TYPES OF RESPIRATION </vt:lpstr>
      <vt:lpstr>MECHANISM OF RESPERATION </vt:lpstr>
      <vt:lpstr>TRANSPORT OF  GASES</vt:lpstr>
      <vt:lpstr>PowerPoint Presentation</vt:lpstr>
      <vt:lpstr>CELLULAE RESPIRATION :- GLYCOLYSIS CYCLE</vt:lpstr>
      <vt:lpstr>KREB’S CYCLE</vt:lpstr>
      <vt:lpstr>ETS CYCLE</vt:lpstr>
      <vt:lpstr>CONCLUSION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RESPIRATION</dc:title>
  <dc:creator>MY PC</dc:creator>
  <cp:lastModifiedBy>MY PC</cp:lastModifiedBy>
  <cp:revision>6</cp:revision>
  <dcterms:created xsi:type="dcterms:W3CDTF">2021-07-09T01:37:52Z</dcterms:created>
  <dcterms:modified xsi:type="dcterms:W3CDTF">2021-07-09T02:26:03Z</dcterms:modified>
</cp:coreProperties>
</file>