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A9FC33-40C6-42B2-9F94-85C049ACB4B0}" type="datetimeFigureOut">
              <a:rPr lang="en-US" smtClean="0"/>
              <a:t>08-Jul-21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B8A4F9-70C4-4958-ABC5-B07AC581551C}" type="slidenum">
              <a:rPr lang="en-US" smtClean="0"/>
              <a:t>‹#›</a:t>
            </a:fld>
            <a:endParaRPr lang="en-US"/>
          </a:p>
        </p:txBody>
      </p:sp>
    </p:spTree>
    <p:extLst>
      <p:ext uri="{BB962C8B-B14F-4D97-AF65-F5344CB8AC3E}">
        <p14:creationId xmlns:p14="http://schemas.microsoft.com/office/powerpoint/2010/main" val="1593139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A9FC33-40C6-42B2-9F94-85C049ACB4B0}" type="datetimeFigureOut">
              <a:rPr lang="en-US" smtClean="0"/>
              <a:t>08-Jul-21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B8A4F9-70C4-4958-ABC5-B07AC581551C}" type="slidenum">
              <a:rPr lang="en-US" smtClean="0"/>
              <a:t>‹#›</a:t>
            </a:fld>
            <a:endParaRPr lang="en-US"/>
          </a:p>
        </p:txBody>
      </p:sp>
    </p:spTree>
    <p:extLst>
      <p:ext uri="{BB962C8B-B14F-4D97-AF65-F5344CB8AC3E}">
        <p14:creationId xmlns:p14="http://schemas.microsoft.com/office/powerpoint/2010/main" val="1225468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A9FC33-40C6-42B2-9F94-85C049ACB4B0}" type="datetimeFigureOut">
              <a:rPr lang="en-US" smtClean="0"/>
              <a:t>08-Jul-21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B8A4F9-70C4-4958-ABC5-B07AC581551C}" type="slidenum">
              <a:rPr lang="en-US" smtClean="0"/>
              <a:t>‹#›</a:t>
            </a:fld>
            <a:endParaRPr lang="en-US"/>
          </a:p>
        </p:txBody>
      </p:sp>
    </p:spTree>
    <p:extLst>
      <p:ext uri="{BB962C8B-B14F-4D97-AF65-F5344CB8AC3E}">
        <p14:creationId xmlns:p14="http://schemas.microsoft.com/office/powerpoint/2010/main" val="1247202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A9FC33-40C6-42B2-9F94-85C049ACB4B0}" type="datetimeFigureOut">
              <a:rPr lang="en-US" smtClean="0"/>
              <a:t>08-Jul-21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B8A4F9-70C4-4958-ABC5-B07AC581551C}" type="slidenum">
              <a:rPr lang="en-US" smtClean="0"/>
              <a:t>‹#›</a:t>
            </a:fld>
            <a:endParaRPr lang="en-US"/>
          </a:p>
        </p:txBody>
      </p:sp>
    </p:spTree>
    <p:extLst>
      <p:ext uri="{BB962C8B-B14F-4D97-AF65-F5344CB8AC3E}">
        <p14:creationId xmlns:p14="http://schemas.microsoft.com/office/powerpoint/2010/main" val="468769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A9FC33-40C6-42B2-9F94-85C049ACB4B0}" type="datetimeFigureOut">
              <a:rPr lang="en-US" smtClean="0"/>
              <a:t>08-Jul-21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B8A4F9-70C4-4958-ABC5-B07AC581551C}" type="slidenum">
              <a:rPr lang="en-US" smtClean="0"/>
              <a:t>‹#›</a:t>
            </a:fld>
            <a:endParaRPr lang="en-US"/>
          </a:p>
        </p:txBody>
      </p:sp>
    </p:spTree>
    <p:extLst>
      <p:ext uri="{BB962C8B-B14F-4D97-AF65-F5344CB8AC3E}">
        <p14:creationId xmlns:p14="http://schemas.microsoft.com/office/powerpoint/2010/main" val="3762736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A9FC33-40C6-42B2-9F94-85C049ACB4B0}" type="datetimeFigureOut">
              <a:rPr lang="en-US" smtClean="0"/>
              <a:t>08-Jul-21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B8A4F9-70C4-4958-ABC5-B07AC581551C}" type="slidenum">
              <a:rPr lang="en-US" smtClean="0"/>
              <a:t>‹#›</a:t>
            </a:fld>
            <a:endParaRPr lang="en-US"/>
          </a:p>
        </p:txBody>
      </p:sp>
    </p:spTree>
    <p:extLst>
      <p:ext uri="{BB962C8B-B14F-4D97-AF65-F5344CB8AC3E}">
        <p14:creationId xmlns:p14="http://schemas.microsoft.com/office/powerpoint/2010/main" val="1511520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A9FC33-40C6-42B2-9F94-85C049ACB4B0}" type="datetimeFigureOut">
              <a:rPr lang="en-US" smtClean="0"/>
              <a:t>08-Jul-21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B8A4F9-70C4-4958-ABC5-B07AC581551C}" type="slidenum">
              <a:rPr lang="en-US" smtClean="0"/>
              <a:t>‹#›</a:t>
            </a:fld>
            <a:endParaRPr lang="en-US"/>
          </a:p>
        </p:txBody>
      </p:sp>
    </p:spTree>
    <p:extLst>
      <p:ext uri="{BB962C8B-B14F-4D97-AF65-F5344CB8AC3E}">
        <p14:creationId xmlns:p14="http://schemas.microsoft.com/office/powerpoint/2010/main" val="1268204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A9FC33-40C6-42B2-9F94-85C049ACB4B0}" type="datetimeFigureOut">
              <a:rPr lang="en-US" smtClean="0"/>
              <a:t>08-Jul-21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B8A4F9-70C4-4958-ABC5-B07AC581551C}" type="slidenum">
              <a:rPr lang="en-US" smtClean="0"/>
              <a:t>‹#›</a:t>
            </a:fld>
            <a:endParaRPr lang="en-US"/>
          </a:p>
        </p:txBody>
      </p:sp>
    </p:spTree>
    <p:extLst>
      <p:ext uri="{BB962C8B-B14F-4D97-AF65-F5344CB8AC3E}">
        <p14:creationId xmlns:p14="http://schemas.microsoft.com/office/powerpoint/2010/main" val="277523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A9FC33-40C6-42B2-9F94-85C049ACB4B0}" type="datetimeFigureOut">
              <a:rPr lang="en-US" smtClean="0"/>
              <a:t>08-Jul-21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B8A4F9-70C4-4958-ABC5-B07AC581551C}" type="slidenum">
              <a:rPr lang="en-US" smtClean="0"/>
              <a:t>‹#›</a:t>
            </a:fld>
            <a:endParaRPr lang="en-US"/>
          </a:p>
        </p:txBody>
      </p:sp>
    </p:spTree>
    <p:extLst>
      <p:ext uri="{BB962C8B-B14F-4D97-AF65-F5344CB8AC3E}">
        <p14:creationId xmlns:p14="http://schemas.microsoft.com/office/powerpoint/2010/main" val="2640206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A9FC33-40C6-42B2-9F94-85C049ACB4B0}" type="datetimeFigureOut">
              <a:rPr lang="en-US" smtClean="0"/>
              <a:t>08-Jul-21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B8A4F9-70C4-4958-ABC5-B07AC581551C}" type="slidenum">
              <a:rPr lang="en-US" smtClean="0"/>
              <a:t>‹#›</a:t>
            </a:fld>
            <a:endParaRPr lang="en-US"/>
          </a:p>
        </p:txBody>
      </p:sp>
    </p:spTree>
    <p:extLst>
      <p:ext uri="{BB962C8B-B14F-4D97-AF65-F5344CB8AC3E}">
        <p14:creationId xmlns:p14="http://schemas.microsoft.com/office/powerpoint/2010/main" val="2758565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A9FC33-40C6-42B2-9F94-85C049ACB4B0}" type="datetimeFigureOut">
              <a:rPr lang="en-US" smtClean="0"/>
              <a:t>08-Jul-21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B8A4F9-70C4-4958-ABC5-B07AC581551C}" type="slidenum">
              <a:rPr lang="en-US" smtClean="0"/>
              <a:t>‹#›</a:t>
            </a:fld>
            <a:endParaRPr lang="en-US"/>
          </a:p>
        </p:txBody>
      </p:sp>
    </p:spTree>
    <p:extLst>
      <p:ext uri="{BB962C8B-B14F-4D97-AF65-F5344CB8AC3E}">
        <p14:creationId xmlns:p14="http://schemas.microsoft.com/office/powerpoint/2010/main" val="4241251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A9FC33-40C6-42B2-9F94-85C049ACB4B0}" type="datetimeFigureOut">
              <a:rPr lang="en-US" smtClean="0"/>
              <a:t>08-Jul-21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B8A4F9-70C4-4958-ABC5-B07AC581551C}" type="slidenum">
              <a:rPr lang="en-US" smtClean="0"/>
              <a:t>‹#›</a:t>
            </a:fld>
            <a:endParaRPr lang="en-US"/>
          </a:p>
        </p:txBody>
      </p:sp>
    </p:spTree>
    <p:extLst>
      <p:ext uri="{BB962C8B-B14F-4D97-AF65-F5344CB8AC3E}">
        <p14:creationId xmlns:p14="http://schemas.microsoft.com/office/powerpoint/2010/main" val="1335990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7185" y="1122363"/>
            <a:ext cx="9144000" cy="2387600"/>
          </a:xfrm>
        </p:spPr>
        <p:txBody>
          <a:bodyPr/>
          <a:lstStyle/>
          <a:p>
            <a:r>
              <a:rPr lang="en-US" b="1" u="sng" dirty="0" smtClean="0">
                <a:solidFill>
                  <a:srgbClr val="FF0000"/>
                </a:solidFill>
              </a:rPr>
              <a:t>POPULATION</a:t>
            </a:r>
            <a:endParaRPr lang="en-US" b="1" u="sng" dirty="0">
              <a:solidFill>
                <a:srgbClr val="FF0000"/>
              </a:solidFill>
            </a:endParaRPr>
          </a:p>
        </p:txBody>
      </p:sp>
      <p:sp>
        <p:nvSpPr>
          <p:cNvPr id="3" name="Subtitle 2"/>
          <p:cNvSpPr>
            <a:spLocks noGrp="1"/>
          </p:cNvSpPr>
          <p:nvPr>
            <p:ph type="subTitle" idx="1"/>
          </p:nvPr>
        </p:nvSpPr>
        <p:spPr/>
        <p:txBody>
          <a:bodyPr/>
          <a:lstStyle/>
          <a:p>
            <a:r>
              <a:rPr lang="en-US" dirty="0" smtClean="0"/>
              <a:t>								   								</a:t>
            </a:r>
            <a:r>
              <a:rPr lang="en-US" dirty="0" smtClean="0">
                <a:solidFill>
                  <a:srgbClr val="002060"/>
                </a:solidFill>
              </a:rPr>
              <a:t>PRESENTED BY	</a:t>
            </a:r>
          </a:p>
          <a:p>
            <a:r>
              <a:rPr lang="en-US" dirty="0" smtClean="0">
                <a:solidFill>
                  <a:srgbClr val="002060"/>
                </a:solidFill>
              </a:rPr>
              <a:t>							KAVITA PRAJAPATI</a:t>
            </a:r>
            <a:endParaRPr lang="en-US" dirty="0">
              <a:solidFill>
                <a:srgbClr val="002060"/>
              </a:solidFill>
            </a:endParaRPr>
          </a:p>
        </p:txBody>
      </p:sp>
    </p:spTree>
    <p:extLst>
      <p:ext uri="{BB962C8B-B14F-4D97-AF65-F5344CB8AC3E}">
        <p14:creationId xmlns:p14="http://schemas.microsoft.com/office/powerpoint/2010/main" val="33180967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768" y="278613"/>
            <a:ext cx="11543763" cy="1631216"/>
          </a:xfrm>
          <a:prstGeom prst="rect">
            <a:avLst/>
          </a:prstGeom>
        </p:spPr>
        <p:txBody>
          <a:bodyPr wrap="square">
            <a:spAutoFit/>
          </a:bodyPr>
          <a:lstStyle/>
          <a:p>
            <a:pPr fontAlgn="base"/>
            <a:r>
              <a:rPr lang="en-US" b="1" dirty="0" smtClean="0">
                <a:solidFill>
                  <a:srgbClr val="000000"/>
                </a:solidFill>
                <a:effectLst/>
                <a:latin typeface="Georgia" panose="02040502050405020303" pitchFamily="18" charset="0"/>
              </a:rPr>
              <a:t> </a:t>
            </a:r>
            <a:r>
              <a:rPr lang="en-US" sz="2000" b="1" dirty="0" smtClean="0">
                <a:solidFill>
                  <a:srgbClr val="7030A0"/>
                </a:solidFill>
                <a:effectLst/>
                <a:latin typeface="Georgia" panose="02040502050405020303" pitchFamily="18" charset="0"/>
              </a:rPr>
              <a:t>6.Population Growth:</a:t>
            </a:r>
          </a:p>
          <a:p>
            <a:pPr fontAlgn="base"/>
            <a:r>
              <a:rPr lang="en-US" sz="2000" b="0" dirty="0" smtClean="0">
                <a:solidFill>
                  <a:srgbClr val="00B0F0"/>
                </a:solidFill>
                <a:effectLst/>
                <a:latin typeface="Georgia" panose="02040502050405020303" pitchFamily="18" charset="0"/>
              </a:rPr>
              <a:t>The growth is one of the dynamic features of species population. Population size increases in a characteristic way. When the number of individuals of population is plotted on the y-axis and the times on the x-axis, a curve is obtained that indicates the trend in the growth of population size in a given time. This curve is called population growth curve</a:t>
            </a:r>
            <a:r>
              <a:rPr lang="en-US" b="0" dirty="0" smtClean="0">
                <a:solidFill>
                  <a:srgbClr val="424142"/>
                </a:solidFill>
                <a:effectLst/>
                <a:latin typeface="Georgia" panose="02040502050405020303" pitchFamily="18" charset="0"/>
              </a:rPr>
              <a:t>.</a:t>
            </a:r>
            <a:endParaRPr lang="en-US" b="0" dirty="0">
              <a:solidFill>
                <a:srgbClr val="424142"/>
              </a:solidFill>
              <a:effectLst/>
              <a:latin typeface="Georgia" panose="02040502050405020303" pitchFamily="18" charset="0"/>
            </a:endParaRPr>
          </a:p>
        </p:txBody>
      </p:sp>
      <p:pic>
        <p:nvPicPr>
          <p:cNvPr id="5122" name="Picture 2" descr="J-Shaped and S-Shaped Population Growth Curv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5915" y="2730745"/>
            <a:ext cx="9375820" cy="36185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80119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Factor effecting population </a:t>
            </a:r>
            <a:endParaRPr lang="en-US" b="1" u="sng" dirty="0">
              <a:solidFill>
                <a:srgbClr val="FF0000"/>
              </a:solidFill>
            </a:endParaRPr>
          </a:p>
        </p:txBody>
      </p:sp>
      <p:sp>
        <p:nvSpPr>
          <p:cNvPr id="3" name="Content Placeholder 2"/>
          <p:cNvSpPr>
            <a:spLocks noGrp="1"/>
          </p:cNvSpPr>
          <p:nvPr>
            <p:ph idx="1"/>
          </p:nvPr>
        </p:nvSpPr>
        <p:spPr/>
        <p:txBody>
          <a:bodyPr/>
          <a:lstStyle/>
          <a:p>
            <a:r>
              <a:rPr lang="en-US" dirty="0">
                <a:solidFill>
                  <a:srgbClr val="0070C0"/>
                </a:solidFill>
              </a:rPr>
              <a:t>There are several factors that affect the population distribution in India:</a:t>
            </a:r>
          </a:p>
          <a:p>
            <a:r>
              <a:rPr lang="en-US" dirty="0">
                <a:solidFill>
                  <a:srgbClr val="0070C0"/>
                </a:solidFill>
              </a:rPr>
              <a:t>Geographical Factors</a:t>
            </a:r>
          </a:p>
          <a:p>
            <a:r>
              <a:rPr lang="en-US" dirty="0">
                <a:solidFill>
                  <a:srgbClr val="0070C0"/>
                </a:solidFill>
              </a:rPr>
              <a:t>Social Factors</a:t>
            </a:r>
          </a:p>
          <a:p>
            <a:r>
              <a:rPr lang="en-US" dirty="0">
                <a:solidFill>
                  <a:srgbClr val="0070C0"/>
                </a:solidFill>
              </a:rPr>
              <a:t>Cultural Factors</a:t>
            </a:r>
          </a:p>
          <a:p>
            <a:r>
              <a:rPr lang="en-US" dirty="0">
                <a:solidFill>
                  <a:srgbClr val="0070C0"/>
                </a:solidFill>
              </a:rPr>
              <a:t>Economic Factors</a:t>
            </a:r>
          </a:p>
          <a:p>
            <a:endParaRPr lang="en-US" dirty="0"/>
          </a:p>
        </p:txBody>
      </p:sp>
    </p:spTree>
    <p:extLst>
      <p:ext uri="{BB962C8B-B14F-4D97-AF65-F5344CB8AC3E}">
        <p14:creationId xmlns:p14="http://schemas.microsoft.com/office/powerpoint/2010/main" val="20339984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Supply of Labour (With Diagram) | Economi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1977" y="206062"/>
            <a:ext cx="9465972" cy="5782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79478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CONCLUSION:</a:t>
            </a:r>
            <a:r>
              <a:rPr lang="en-US" dirty="0" smtClean="0"/>
              <a:t>-</a:t>
            </a:r>
            <a:endParaRPr lang="en-US" dirty="0"/>
          </a:p>
        </p:txBody>
      </p:sp>
      <p:sp>
        <p:nvSpPr>
          <p:cNvPr id="3" name="Content Placeholder 2"/>
          <p:cNvSpPr>
            <a:spLocks noGrp="1"/>
          </p:cNvSpPr>
          <p:nvPr>
            <p:ph idx="1"/>
          </p:nvPr>
        </p:nvSpPr>
        <p:spPr/>
        <p:txBody>
          <a:bodyPr/>
          <a:lstStyle/>
          <a:p>
            <a:r>
              <a:rPr lang="en-US" dirty="0">
                <a:solidFill>
                  <a:srgbClr val="0070C0"/>
                </a:solidFill>
              </a:rPr>
              <a:t>Rapid population growth is detrimental to achieving economic and social progress and to sustainable management of the natural resource base. But there remains a sizeable gap between the private and social interest in fertility reduction, and this gap needs to be narrowed. Policies and programs that influence health, education, the status of women, and the economic value of children in turn influence attitudes toward </a:t>
            </a:r>
            <a:r>
              <a:rPr lang="en-US" dirty="0" err="1">
                <a:solidFill>
                  <a:srgbClr val="0070C0"/>
                </a:solidFill>
              </a:rPr>
              <a:t>chiIdbearing</a:t>
            </a:r>
            <a:r>
              <a:rPr lang="en-US" dirty="0">
                <a:solidFill>
                  <a:srgbClr val="0070C0"/>
                </a:solidFill>
              </a:rPr>
              <a:t>, family planning, and people's ability to control family size. Efforts to reduce fertility through explicit population policies, therefore, should be integrated with policies to improve health, education, and the status of women</a:t>
            </a:r>
            <a:r>
              <a:rPr lang="en-US" dirty="0"/>
              <a:t>.</a:t>
            </a:r>
          </a:p>
        </p:txBody>
      </p:sp>
    </p:spTree>
    <p:extLst>
      <p:ext uri="{BB962C8B-B14F-4D97-AF65-F5344CB8AC3E}">
        <p14:creationId xmlns:p14="http://schemas.microsoft.com/office/powerpoint/2010/main" val="33218587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Thank You Letter Danger: 5 Things You Should Never Inclu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1795" y="504825"/>
            <a:ext cx="9525000" cy="6353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7006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wipe(down)">
                                      <p:cBhvr>
                                        <p:cTn id="7" dur="5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0000"/>
                </a:solidFill>
              </a:rPr>
              <a:t>INTRODUCTION</a:t>
            </a:r>
          </a:p>
          <a:p>
            <a:r>
              <a:rPr lang="en-US" dirty="0" smtClean="0">
                <a:solidFill>
                  <a:srgbClr val="FF0000"/>
                </a:solidFill>
              </a:rPr>
              <a:t>DEFINATION</a:t>
            </a:r>
          </a:p>
          <a:p>
            <a:r>
              <a:rPr lang="en-US" dirty="0" smtClean="0">
                <a:solidFill>
                  <a:srgbClr val="FF0000"/>
                </a:solidFill>
              </a:rPr>
              <a:t>CHARACTERS OF POPULATION</a:t>
            </a:r>
          </a:p>
          <a:p>
            <a:pPr lvl="1"/>
            <a:r>
              <a:rPr lang="en-US" dirty="0" smtClean="0"/>
              <a:t>POPULATION DENSITY </a:t>
            </a:r>
          </a:p>
          <a:p>
            <a:pPr lvl="1"/>
            <a:r>
              <a:rPr lang="en-US" dirty="0" smtClean="0"/>
              <a:t>BIRTH RATE</a:t>
            </a:r>
          </a:p>
          <a:p>
            <a:pPr lvl="1"/>
            <a:r>
              <a:rPr lang="en-US" dirty="0" smtClean="0"/>
              <a:t>DEATH RATE</a:t>
            </a:r>
          </a:p>
          <a:p>
            <a:pPr lvl="1"/>
            <a:r>
              <a:rPr lang="en-US" dirty="0" smtClean="0"/>
              <a:t>BIOTIC POTENTIAL</a:t>
            </a:r>
          </a:p>
          <a:p>
            <a:pPr lvl="1"/>
            <a:r>
              <a:rPr lang="en-US" dirty="0" smtClean="0"/>
              <a:t>GROWTH PATTERN</a:t>
            </a:r>
          </a:p>
          <a:p>
            <a:pPr lvl="1"/>
            <a:r>
              <a:rPr lang="en-US" dirty="0" smtClean="0"/>
              <a:t>POPULATION DISTRIBUTION</a:t>
            </a:r>
            <a:endParaRPr lang="en-US" dirty="0"/>
          </a:p>
        </p:txBody>
      </p:sp>
    </p:spTree>
    <p:extLst>
      <p:ext uri="{BB962C8B-B14F-4D97-AF65-F5344CB8AC3E}">
        <p14:creationId xmlns:p14="http://schemas.microsoft.com/office/powerpoint/2010/main" val="1712275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0775" y="524859"/>
            <a:ext cx="10515600" cy="4351338"/>
          </a:xfrm>
        </p:spPr>
        <p:txBody>
          <a:bodyPr/>
          <a:lstStyle/>
          <a:p>
            <a:r>
              <a:rPr lang="en-US" dirty="0" smtClean="0">
                <a:solidFill>
                  <a:srgbClr val="FF0000"/>
                </a:solidFill>
              </a:rPr>
              <a:t>FACTOR EFFECTING POPULATION</a:t>
            </a:r>
          </a:p>
          <a:p>
            <a:r>
              <a:rPr lang="en-US" dirty="0" smtClean="0">
                <a:solidFill>
                  <a:srgbClr val="FF0000"/>
                </a:solidFill>
              </a:rPr>
              <a:t>CONCLUSION </a:t>
            </a:r>
          </a:p>
          <a:p>
            <a:r>
              <a:rPr lang="en-US" dirty="0" smtClean="0">
                <a:solidFill>
                  <a:srgbClr val="FF0000"/>
                </a:solidFill>
              </a:rPr>
              <a:t>REFERANCE :-DR.S.M.SAXSENA</a:t>
            </a:r>
            <a:endParaRPr lang="en-US" dirty="0">
              <a:solidFill>
                <a:srgbClr val="FF0000"/>
              </a:solidFill>
            </a:endParaRPr>
          </a:p>
          <a:p>
            <a:pPr marL="0" indent="0">
              <a:buNone/>
            </a:pPr>
            <a:r>
              <a:rPr lang="en-US" dirty="0">
                <a:solidFill>
                  <a:srgbClr val="FF0000"/>
                </a:solidFill>
              </a:rPr>
              <a:t>	</a:t>
            </a:r>
            <a:r>
              <a:rPr lang="en-US" dirty="0" smtClean="0">
                <a:solidFill>
                  <a:srgbClr val="FF0000"/>
                </a:solidFill>
              </a:rPr>
              <a:t>	     DR.P.K.DHAKA</a:t>
            </a:r>
          </a:p>
          <a:p>
            <a:pPr marL="0" indent="0">
              <a:buNone/>
            </a:pPr>
            <a:r>
              <a:rPr lang="en-US" dirty="0">
                <a:solidFill>
                  <a:srgbClr val="FF0000"/>
                </a:solidFill>
              </a:rPr>
              <a:t>	</a:t>
            </a:r>
            <a:r>
              <a:rPr lang="en-US" dirty="0" smtClean="0">
                <a:solidFill>
                  <a:srgbClr val="FF0000"/>
                </a:solidFill>
              </a:rPr>
              <a:t>	   IN BHOPAL</a:t>
            </a:r>
          </a:p>
        </p:txBody>
      </p:sp>
    </p:spTree>
    <p:extLst>
      <p:ext uri="{BB962C8B-B14F-4D97-AF65-F5344CB8AC3E}">
        <p14:creationId xmlns:p14="http://schemas.microsoft.com/office/powerpoint/2010/main" val="33150870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INTRODUCTION</a:t>
            </a:r>
            <a:endParaRPr lang="en-US" b="1" u="sng"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fontAlgn="base"/>
            <a:r>
              <a:rPr lang="en-US" i="1" dirty="0">
                <a:solidFill>
                  <a:srgbClr val="0070C0"/>
                </a:solidFill>
              </a:rPr>
              <a:t>A population is defined as a group of individuals of the same species living and interbreeding within a given area. Members of a population often rely on the same resources, are subject to similar environmental constraints, and depend on the availability of other members to persist over time. Scientists study a population by examining how individuals in that population interact with each other and how the population as a whole interacts with its environment. As a tool for </a:t>
            </a:r>
            <a:r>
              <a:rPr lang="en-US" b="1" i="1" dirty="0">
                <a:solidFill>
                  <a:srgbClr val="0070C0"/>
                </a:solidFill>
              </a:rPr>
              <a:t>objectively</a:t>
            </a:r>
            <a:r>
              <a:rPr lang="en-US" i="1" dirty="0">
                <a:solidFill>
                  <a:srgbClr val="0070C0"/>
                </a:solidFill>
              </a:rPr>
              <a:t> studying populations, population ecologists rely on a series of statistical measures, known as demographic </a:t>
            </a:r>
            <a:r>
              <a:rPr lang="en-US" b="1" i="1" dirty="0">
                <a:solidFill>
                  <a:srgbClr val="0070C0"/>
                </a:solidFill>
              </a:rPr>
              <a:t>parameters</a:t>
            </a:r>
            <a:r>
              <a:rPr lang="en-US" i="1" dirty="0">
                <a:solidFill>
                  <a:srgbClr val="0070C0"/>
                </a:solidFill>
              </a:rPr>
              <a:t>, to describe that </a:t>
            </a:r>
            <a:r>
              <a:rPr lang="en-US" i="1" dirty="0" smtClean="0">
                <a:solidFill>
                  <a:srgbClr val="0070C0"/>
                </a:solidFill>
              </a:rPr>
              <a:t>population. </a:t>
            </a:r>
            <a:r>
              <a:rPr lang="en-US" i="1" dirty="0">
                <a:solidFill>
                  <a:srgbClr val="0070C0"/>
                </a:solidFill>
              </a:rPr>
              <a:t>The field of science interested in collecting and analyzing these numbers is termed population demographics, also known as demography.</a:t>
            </a:r>
          </a:p>
          <a:p>
            <a:pPr fontAlgn="base"/>
            <a:r>
              <a:rPr lang="en-US" i="1" dirty="0">
                <a:solidFill>
                  <a:srgbClr val="0070C0"/>
                </a:solidFill>
              </a:rPr>
              <a:t>Broadly defined, demography is the study of the characteristics of populations. It provides a mathematical description of how those characteristics change over time. Demographics can include any statistical factors that influence population growth or decline, but several parameters are particularly important: population size, density, age structure, fecundity (birth rates), mortality (death rates), and sex ratio (Dodge 2006). We introduce each of these in turn.</a:t>
            </a:r>
          </a:p>
          <a:p>
            <a:endParaRPr lang="en-US" dirty="0"/>
          </a:p>
        </p:txBody>
      </p:sp>
    </p:spTree>
    <p:extLst>
      <p:ext uri="{BB962C8B-B14F-4D97-AF65-F5344CB8AC3E}">
        <p14:creationId xmlns:p14="http://schemas.microsoft.com/office/powerpoint/2010/main" val="35580962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DEFINATION </a:t>
            </a:r>
            <a:endParaRPr lang="en-US" b="1" u="sng" dirty="0">
              <a:solidFill>
                <a:srgbClr val="FF0000"/>
              </a:solidFill>
            </a:endParaRPr>
          </a:p>
        </p:txBody>
      </p:sp>
      <p:sp>
        <p:nvSpPr>
          <p:cNvPr id="3" name="Content Placeholder 2"/>
          <p:cNvSpPr>
            <a:spLocks noGrp="1"/>
          </p:cNvSpPr>
          <p:nvPr>
            <p:ph idx="1"/>
          </p:nvPr>
        </p:nvSpPr>
        <p:spPr/>
        <p:txBody>
          <a:bodyPr/>
          <a:lstStyle/>
          <a:p>
            <a:r>
              <a:rPr lang="en-US" i="1" dirty="0">
                <a:solidFill>
                  <a:srgbClr val="0070C0"/>
                </a:solidFill>
              </a:rPr>
              <a:t>the total number of persons inhabiting a country, city, or any district or area</a:t>
            </a:r>
            <a:r>
              <a:rPr lang="en-US" i="1" dirty="0" smtClean="0">
                <a:solidFill>
                  <a:srgbClr val="0070C0"/>
                </a:solidFill>
              </a:rPr>
              <a:t>.</a:t>
            </a:r>
          </a:p>
          <a:p>
            <a:r>
              <a:rPr lang="en-US" i="1" dirty="0" smtClean="0">
                <a:solidFill>
                  <a:srgbClr val="0070C0"/>
                </a:solidFill>
              </a:rPr>
              <a:t> </a:t>
            </a:r>
            <a:r>
              <a:rPr lang="en-US" i="1" dirty="0">
                <a:solidFill>
                  <a:srgbClr val="0070C0"/>
                </a:solidFill>
              </a:rPr>
              <a:t>the assemblage of a specific type of organism living in a given area.</a:t>
            </a:r>
          </a:p>
          <a:p>
            <a:r>
              <a:rPr lang="en-US" i="1" dirty="0">
                <a:solidFill>
                  <a:srgbClr val="0070C0"/>
                </a:solidFill>
              </a:rPr>
              <a:t>all the individuals of one species in a given area.</a:t>
            </a:r>
          </a:p>
          <a:p>
            <a:endParaRPr lang="en-US" i="1" dirty="0">
              <a:solidFill>
                <a:srgbClr val="0070C0"/>
              </a:solidFill>
            </a:endParaRPr>
          </a:p>
        </p:txBody>
      </p:sp>
    </p:spTree>
    <p:extLst>
      <p:ext uri="{BB962C8B-B14F-4D97-AF65-F5344CB8AC3E}">
        <p14:creationId xmlns:p14="http://schemas.microsoft.com/office/powerpoint/2010/main" val="4070343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CHARACTERS OF POPULATION</a:t>
            </a:r>
            <a:endParaRPr lang="en-US" b="1" u="sng" dirty="0">
              <a:solidFill>
                <a:srgbClr val="FF0000"/>
              </a:solidFill>
            </a:endParaRPr>
          </a:p>
        </p:txBody>
      </p:sp>
      <p:sp>
        <p:nvSpPr>
          <p:cNvPr id="5" name="Rectangle 2"/>
          <p:cNvSpPr>
            <a:spLocks noGrp="1" noChangeArrowheads="1"/>
          </p:cNvSpPr>
          <p:nvPr>
            <p:ph idx="1"/>
          </p:nvPr>
        </p:nvSpPr>
        <p:spPr bwMode="auto">
          <a:xfrm>
            <a:off x="631066" y="1697643"/>
            <a:ext cx="10344348" cy="400109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000000"/>
                </a:solidFill>
                <a:effectLst/>
                <a:latin typeface="Georgia" panose="02040502050405020303" pitchFamily="18" charset="0"/>
              </a:rPr>
              <a:t>1. </a:t>
            </a:r>
            <a:r>
              <a:rPr kumimoji="0" lang="en-US" sz="2000" b="1" i="1" u="none" strike="noStrike" cap="none" normalizeH="0" baseline="0" dirty="0" smtClean="0">
                <a:ln>
                  <a:noFill/>
                </a:ln>
                <a:solidFill>
                  <a:srgbClr val="7030A0"/>
                </a:solidFill>
                <a:effectLst/>
                <a:latin typeface="Georgia" panose="02040502050405020303" pitchFamily="18" charset="0"/>
              </a:rPr>
              <a:t>Population Size and Density: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rgbClr val="0070C0"/>
                </a:solidFill>
                <a:effectLst/>
                <a:latin typeface="Georgia" panose="02040502050405020303" pitchFamily="18" charset="0"/>
              </a:rPr>
              <a:t>Total size is generally expressed as the number of indi­viduals in a </a:t>
            </a:r>
            <a:r>
              <a:rPr kumimoji="0" lang="en-US" sz="2000" b="0" i="1" u="none" strike="noStrike" cap="none" normalizeH="0" baseline="0" dirty="0" err="1" smtClean="0">
                <a:ln>
                  <a:noFill/>
                </a:ln>
                <a:solidFill>
                  <a:srgbClr val="0070C0"/>
                </a:solidFill>
                <a:effectLst/>
                <a:latin typeface="Georgia" panose="02040502050405020303" pitchFamily="18" charset="0"/>
              </a:rPr>
              <a:t>population.Population</a:t>
            </a:r>
            <a:r>
              <a:rPr kumimoji="0" lang="en-US" sz="2000" b="0" i="1" u="none" strike="noStrike" cap="none" normalizeH="0" baseline="0" dirty="0" smtClean="0">
                <a:ln>
                  <a:noFill/>
                </a:ln>
                <a:solidFill>
                  <a:srgbClr val="0070C0"/>
                </a:solidFill>
                <a:effectLst/>
                <a:latin typeface="Georgia" panose="02040502050405020303" pitchFamily="18" charset="0"/>
              </a:rPr>
              <a:t> density is defined as the numbers of individuals per unit area or per unit volume of environment. Larger organisms as trees may be expressed as 100 trees per hectare, whereas smaller ones like </a:t>
            </a:r>
            <a:r>
              <a:rPr kumimoji="0" lang="en-US" sz="2000" b="0" i="1" u="none" strike="noStrike" cap="none" normalizeH="0" baseline="0" dirty="0" err="1" smtClean="0">
                <a:ln>
                  <a:noFill/>
                </a:ln>
                <a:solidFill>
                  <a:srgbClr val="0070C0"/>
                </a:solidFill>
                <a:effectLst/>
                <a:latin typeface="Georgia" panose="02040502050405020303" pitchFamily="18" charset="0"/>
              </a:rPr>
              <a:t>phytoplanktons</a:t>
            </a:r>
            <a:r>
              <a:rPr kumimoji="0" lang="en-US" sz="2000" b="0" i="1" u="none" strike="noStrike" cap="none" normalizeH="0" baseline="0" dirty="0" smtClean="0">
                <a:ln>
                  <a:noFill/>
                </a:ln>
                <a:solidFill>
                  <a:srgbClr val="0070C0"/>
                </a:solidFill>
                <a:effectLst/>
                <a:latin typeface="Georgia" panose="02040502050405020303" pitchFamily="18" charset="0"/>
              </a:rPr>
              <a:t> (as algae) as 1 million cells per cubic </a:t>
            </a:r>
            <a:r>
              <a:rPr kumimoji="0" lang="en-US" sz="2000" b="0" i="1" u="none" strike="noStrike" cap="none" normalizeH="0" baseline="0" dirty="0" err="1" smtClean="0">
                <a:ln>
                  <a:noFill/>
                </a:ln>
                <a:solidFill>
                  <a:srgbClr val="0070C0"/>
                </a:solidFill>
                <a:effectLst/>
                <a:latin typeface="Georgia" panose="02040502050405020303" pitchFamily="18" charset="0"/>
              </a:rPr>
              <a:t>metre</a:t>
            </a:r>
            <a:r>
              <a:rPr kumimoji="0" lang="en-US" sz="2000" b="0" i="1" u="none" strike="noStrike" cap="none" normalizeH="0" baseline="0" dirty="0" smtClean="0">
                <a:ln>
                  <a:noFill/>
                </a:ln>
                <a:solidFill>
                  <a:srgbClr val="0070C0"/>
                </a:solidFill>
                <a:effectLst/>
                <a:latin typeface="Georgia" panose="02040502050405020303" pitchFamily="18" charset="0"/>
              </a:rPr>
              <a:t> of water.</a:t>
            </a:r>
            <a:endParaRPr kumimoji="0" lang="en-US" sz="2000" b="0" i="1" u="none" strike="noStrike" cap="none" normalizeH="0" baseline="0" dirty="0" smtClean="0">
              <a:ln>
                <a:noFill/>
              </a:ln>
              <a:solidFill>
                <a:srgbClr val="0070C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rgbClr val="0070C0"/>
                </a:solidFill>
                <a:effectLst/>
                <a:latin typeface="Georgia" panose="02040502050405020303" pitchFamily="18" charset="0"/>
              </a:rPr>
              <a:t>In terms of weight it may be 50 kilograms of fish per hectare of water surface. Density may be numerical density (number of individuals per unit area or volume) when the size of individuals in the population is relatively uniform, as mammals, birds or insects or biomass density (biomass per unit area or volume) when the size of individuals is variable such as trees.</a:t>
            </a:r>
            <a:endParaRPr kumimoji="0" lang="en-US" sz="2000" b="0" i="1" u="none" strike="noStrike" cap="none" normalizeH="0" baseline="0" dirty="0" smtClean="0">
              <a:ln>
                <a:noFill/>
              </a:ln>
              <a:solidFill>
                <a:srgbClr val="0070C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rgbClr val="0070C0"/>
                </a:solidFill>
                <a:effectLst/>
                <a:latin typeface="Georgia" panose="02040502050405020303" pitchFamily="18" charset="0"/>
              </a:rPr>
              <a:t>Since, the patterns of dispersion of organisms in nature are different population density is also differentiated into crude density and ecological density.</a:t>
            </a:r>
            <a:endParaRPr kumimoji="0" lang="en-US" sz="2000" b="0" i="1" u="none" strike="noStrike" cap="none" normalizeH="0" baseline="0" dirty="0" smtClean="0">
              <a:ln>
                <a:noFill/>
              </a:ln>
              <a:solidFill>
                <a:srgbClr val="0070C0"/>
              </a:solidFill>
              <a:effectLst/>
            </a:endParaRPr>
          </a:p>
        </p:txBody>
      </p:sp>
    </p:spTree>
    <p:extLst>
      <p:ext uri="{BB962C8B-B14F-4D97-AF65-F5344CB8AC3E}">
        <p14:creationId xmlns:p14="http://schemas.microsoft.com/office/powerpoint/2010/main" val="8777958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6671" y="507265"/>
            <a:ext cx="11191740" cy="5201424"/>
          </a:xfrm>
          <a:prstGeom prst="rect">
            <a:avLst/>
          </a:prstGeom>
        </p:spPr>
        <p:txBody>
          <a:bodyPr wrap="square">
            <a:spAutoFit/>
          </a:bodyPr>
          <a:lstStyle/>
          <a:p>
            <a:pPr fontAlgn="base"/>
            <a:r>
              <a:rPr lang="en-US" b="1" dirty="0">
                <a:solidFill>
                  <a:srgbClr val="0070C0"/>
                </a:solidFill>
                <a:latin typeface="Georgia" panose="02040502050405020303" pitchFamily="18" charset="0"/>
              </a:rPr>
              <a:t>a</a:t>
            </a:r>
            <a:r>
              <a:rPr lang="en-US" b="1" dirty="0" smtClean="0">
                <a:solidFill>
                  <a:srgbClr val="7030A0"/>
                </a:solidFill>
                <a:effectLst/>
                <a:latin typeface="Georgia" panose="02040502050405020303" pitchFamily="18" charset="0"/>
              </a:rPr>
              <a:t>. </a:t>
            </a:r>
            <a:r>
              <a:rPr lang="en-US" sz="2000" b="1" dirty="0" smtClean="0">
                <a:solidFill>
                  <a:srgbClr val="7030A0"/>
                </a:solidFill>
                <a:effectLst/>
                <a:latin typeface="Georgia" panose="02040502050405020303" pitchFamily="18" charset="0"/>
              </a:rPr>
              <a:t>Crude density:</a:t>
            </a:r>
            <a:endParaRPr lang="en-US" sz="2000" b="0" dirty="0" smtClean="0">
              <a:solidFill>
                <a:srgbClr val="7030A0"/>
              </a:solidFill>
              <a:effectLst/>
              <a:latin typeface="Georgia" panose="02040502050405020303" pitchFamily="18" charset="0"/>
            </a:endParaRPr>
          </a:p>
          <a:p>
            <a:pPr fontAlgn="base"/>
            <a:r>
              <a:rPr lang="en-US" sz="2000" b="0" dirty="0" smtClean="0">
                <a:solidFill>
                  <a:srgbClr val="0070C0"/>
                </a:solidFill>
                <a:effectLst/>
                <a:latin typeface="Georgia" panose="02040502050405020303" pitchFamily="18" charset="0"/>
              </a:rPr>
              <a:t>It is the density (number or biomass) per unit total space.</a:t>
            </a:r>
          </a:p>
          <a:p>
            <a:pPr fontAlgn="base"/>
            <a:r>
              <a:rPr lang="en-US" sz="2000" b="1" dirty="0" smtClean="0">
                <a:solidFill>
                  <a:srgbClr val="0070C0"/>
                </a:solidFill>
                <a:effectLst/>
                <a:latin typeface="Georgia" panose="02040502050405020303" pitchFamily="18" charset="0"/>
              </a:rPr>
              <a:t>b. </a:t>
            </a:r>
            <a:r>
              <a:rPr lang="en-US" sz="2000" b="1" dirty="0" smtClean="0">
                <a:solidFill>
                  <a:srgbClr val="7030A0"/>
                </a:solidFill>
                <a:effectLst/>
                <a:latin typeface="Georgia" panose="02040502050405020303" pitchFamily="18" charset="0"/>
              </a:rPr>
              <a:t>Ecological density or specific or economic density</a:t>
            </a:r>
            <a:r>
              <a:rPr lang="en-US" sz="2000" b="1" dirty="0" smtClean="0">
                <a:solidFill>
                  <a:srgbClr val="0070C0"/>
                </a:solidFill>
                <a:effectLst/>
                <a:latin typeface="Georgia" panose="02040502050405020303" pitchFamily="18" charset="0"/>
              </a:rPr>
              <a:t>:</a:t>
            </a:r>
            <a:endParaRPr lang="en-US" sz="2000" b="0" dirty="0" smtClean="0">
              <a:solidFill>
                <a:srgbClr val="0070C0"/>
              </a:solidFill>
              <a:effectLst/>
              <a:latin typeface="Georgia" panose="02040502050405020303" pitchFamily="18" charset="0"/>
            </a:endParaRPr>
          </a:p>
          <a:p>
            <a:pPr fontAlgn="base"/>
            <a:r>
              <a:rPr lang="en-US" sz="2000" b="0" dirty="0" smtClean="0">
                <a:solidFill>
                  <a:srgbClr val="0070C0"/>
                </a:solidFill>
                <a:effectLst/>
                <a:latin typeface="Georgia" panose="02040502050405020303" pitchFamily="18" charset="0"/>
              </a:rPr>
              <a:t>It is the density (number or biomass) per unit of habitat space i.e., available area or volume that can actually be colonized by the population.</a:t>
            </a:r>
            <a:r>
              <a:rPr lang="en-US" sz="2000" b="1" dirty="0">
                <a:solidFill>
                  <a:srgbClr val="0070C0"/>
                </a:solidFill>
              </a:rPr>
              <a:t> </a:t>
            </a:r>
            <a:endParaRPr lang="en-US" sz="2000" b="1" dirty="0" smtClean="0">
              <a:solidFill>
                <a:srgbClr val="0070C0"/>
              </a:solidFill>
            </a:endParaRPr>
          </a:p>
          <a:p>
            <a:pPr fontAlgn="base"/>
            <a:endParaRPr lang="en-US" sz="2000" b="1" dirty="0">
              <a:solidFill>
                <a:srgbClr val="0070C0"/>
              </a:solidFill>
            </a:endParaRPr>
          </a:p>
          <a:p>
            <a:pPr fontAlgn="base"/>
            <a:r>
              <a:rPr lang="en-US" sz="2000" b="1" dirty="0" smtClean="0">
                <a:solidFill>
                  <a:srgbClr val="0070C0"/>
                </a:solidFill>
              </a:rPr>
              <a:t>2</a:t>
            </a:r>
            <a:r>
              <a:rPr lang="en-US" sz="2400" b="1" dirty="0">
                <a:solidFill>
                  <a:srgbClr val="7030A0"/>
                </a:solidFill>
              </a:rPr>
              <a:t>. Population dispersion or spatial distribution:</a:t>
            </a:r>
          </a:p>
          <a:p>
            <a:pPr fontAlgn="base"/>
            <a:r>
              <a:rPr lang="en-US" sz="2400" dirty="0">
                <a:solidFill>
                  <a:srgbClr val="0070C0"/>
                </a:solidFill>
              </a:rPr>
              <a:t>Dispersion is the spatial pattern of in­dividuals in a population relative to one another. In nature, due to various biotic interactions and influence of abiotic factors, the following three basic population distributions can be observed:</a:t>
            </a:r>
          </a:p>
          <a:p>
            <a:pPr fontAlgn="base"/>
            <a:r>
              <a:rPr lang="en-US" sz="2400" b="1" dirty="0">
                <a:solidFill>
                  <a:srgbClr val="0070C0"/>
                </a:solidFill>
              </a:rPr>
              <a:t>(a) </a:t>
            </a:r>
            <a:r>
              <a:rPr lang="en-US" sz="2400" b="1" dirty="0">
                <a:solidFill>
                  <a:srgbClr val="7030A0"/>
                </a:solidFill>
              </a:rPr>
              <a:t>Regular dispersion</a:t>
            </a:r>
            <a:r>
              <a:rPr lang="en-US" sz="2400" b="1" dirty="0">
                <a:solidFill>
                  <a:srgbClr val="0070C0"/>
                </a:solidFill>
              </a:rPr>
              <a:t>:</a:t>
            </a:r>
            <a:endParaRPr lang="en-US" sz="2400" dirty="0">
              <a:solidFill>
                <a:srgbClr val="0070C0"/>
              </a:solidFill>
            </a:endParaRPr>
          </a:p>
          <a:p>
            <a:pPr fontAlgn="base"/>
            <a:r>
              <a:rPr lang="en-US" sz="2400" dirty="0">
                <a:solidFill>
                  <a:srgbClr val="0070C0"/>
                </a:solidFill>
              </a:rPr>
              <a:t>Here the individuals are more or less spaced at equal distance from one another. This is rare in nature but in common is cropland. Animals with territorial </a:t>
            </a:r>
            <a:r>
              <a:rPr lang="en-US" sz="2400" dirty="0" err="1">
                <a:solidFill>
                  <a:srgbClr val="0070C0"/>
                </a:solidFill>
              </a:rPr>
              <a:t>behaviour</a:t>
            </a:r>
            <a:r>
              <a:rPr lang="en-US" sz="2400" dirty="0">
                <a:solidFill>
                  <a:srgbClr val="0070C0"/>
                </a:solidFill>
              </a:rPr>
              <a:t> tend towards this dispersion</a:t>
            </a:r>
            <a:r>
              <a:rPr lang="en-US" sz="2000" dirty="0">
                <a:solidFill>
                  <a:srgbClr val="0070C0"/>
                </a:solidFill>
              </a:rPr>
              <a:t>.</a:t>
            </a:r>
          </a:p>
          <a:p>
            <a:pPr fontAlgn="base"/>
            <a:endParaRPr lang="en-US" sz="2000" b="0" dirty="0">
              <a:solidFill>
                <a:srgbClr val="0070C0"/>
              </a:solidFill>
              <a:effectLst/>
              <a:latin typeface="Georgia" panose="02040502050405020303" pitchFamily="18" charset="0"/>
            </a:endParaRPr>
          </a:p>
        </p:txBody>
      </p:sp>
    </p:spTree>
    <p:extLst>
      <p:ext uri="{BB962C8B-B14F-4D97-AF65-F5344CB8AC3E}">
        <p14:creationId xmlns:p14="http://schemas.microsoft.com/office/powerpoint/2010/main" val="4027479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5104" y="365390"/>
            <a:ext cx="11260428" cy="5693866"/>
          </a:xfrm>
          <a:prstGeom prst="rect">
            <a:avLst/>
          </a:prstGeom>
        </p:spPr>
        <p:txBody>
          <a:bodyPr wrap="square">
            <a:spAutoFit/>
          </a:bodyPr>
          <a:lstStyle/>
          <a:p>
            <a:pPr fontAlgn="base"/>
            <a:r>
              <a:rPr lang="en-US" b="1" dirty="0" smtClean="0">
                <a:solidFill>
                  <a:srgbClr val="00B0F0"/>
                </a:solidFill>
                <a:effectLst/>
                <a:latin typeface="Georgia" panose="02040502050405020303" pitchFamily="18" charset="0"/>
              </a:rPr>
              <a:t>(b) </a:t>
            </a:r>
            <a:r>
              <a:rPr lang="en-US" b="1" dirty="0" smtClean="0">
                <a:solidFill>
                  <a:srgbClr val="7030A0"/>
                </a:solidFill>
                <a:effectLst/>
                <a:latin typeface="Georgia" panose="02040502050405020303" pitchFamily="18" charset="0"/>
              </a:rPr>
              <a:t>Random dispersion</a:t>
            </a:r>
            <a:r>
              <a:rPr lang="en-US" b="1" dirty="0" smtClean="0">
                <a:solidFill>
                  <a:srgbClr val="00B0F0"/>
                </a:solidFill>
                <a:effectLst/>
                <a:latin typeface="Georgia" panose="02040502050405020303" pitchFamily="18" charset="0"/>
              </a:rPr>
              <a:t>:</a:t>
            </a:r>
            <a:endParaRPr lang="en-US" b="0" dirty="0" smtClean="0">
              <a:solidFill>
                <a:srgbClr val="00B0F0"/>
              </a:solidFill>
              <a:effectLst/>
              <a:latin typeface="Georgia" panose="02040502050405020303" pitchFamily="18" charset="0"/>
            </a:endParaRPr>
          </a:p>
          <a:p>
            <a:pPr fontAlgn="base"/>
            <a:r>
              <a:rPr lang="en-US" b="0" dirty="0" smtClean="0">
                <a:solidFill>
                  <a:srgbClr val="00B0F0"/>
                </a:solidFill>
                <a:effectLst/>
                <a:latin typeface="Georgia" panose="02040502050405020303" pitchFamily="18" charset="0"/>
              </a:rPr>
              <a:t>Here the position of one individual is unrelated to the positions of its </a:t>
            </a:r>
            <a:r>
              <a:rPr lang="en-US" b="0" dirty="0" err="1" smtClean="0">
                <a:solidFill>
                  <a:srgbClr val="00B0F0"/>
                </a:solidFill>
                <a:effectLst/>
                <a:latin typeface="Georgia" panose="02040502050405020303" pitchFamily="18" charset="0"/>
              </a:rPr>
              <a:t>neighbours</a:t>
            </a:r>
            <a:r>
              <a:rPr lang="en-US" b="0" dirty="0" smtClean="0">
                <a:solidFill>
                  <a:srgbClr val="00B0F0"/>
                </a:solidFill>
                <a:effectLst/>
                <a:latin typeface="Georgia" panose="02040502050405020303" pitchFamily="18" charset="0"/>
              </a:rPr>
              <a:t>. This is also relatively rare in nature.</a:t>
            </a:r>
          </a:p>
          <a:p>
            <a:pPr fontAlgn="base"/>
            <a:r>
              <a:rPr lang="en-US" b="1" dirty="0" smtClean="0">
                <a:solidFill>
                  <a:srgbClr val="00B0F0"/>
                </a:solidFill>
                <a:effectLst/>
                <a:latin typeface="Georgia" panose="02040502050405020303" pitchFamily="18" charset="0"/>
              </a:rPr>
              <a:t>(c) </a:t>
            </a:r>
            <a:r>
              <a:rPr lang="en-US" b="1" dirty="0" smtClean="0">
                <a:solidFill>
                  <a:srgbClr val="7030A0"/>
                </a:solidFill>
                <a:effectLst/>
                <a:latin typeface="Georgia" panose="02040502050405020303" pitchFamily="18" charset="0"/>
              </a:rPr>
              <a:t>Clumped dispersion</a:t>
            </a:r>
            <a:r>
              <a:rPr lang="en-US" b="1" dirty="0" smtClean="0">
                <a:solidFill>
                  <a:srgbClr val="00B0F0"/>
                </a:solidFill>
                <a:effectLst/>
                <a:latin typeface="Georgia" panose="02040502050405020303" pitchFamily="18" charset="0"/>
              </a:rPr>
              <a:t>:</a:t>
            </a:r>
            <a:endParaRPr lang="en-US" b="0" dirty="0" smtClean="0">
              <a:solidFill>
                <a:srgbClr val="00B0F0"/>
              </a:solidFill>
              <a:effectLst/>
              <a:latin typeface="Georgia" panose="02040502050405020303" pitchFamily="18" charset="0"/>
            </a:endParaRPr>
          </a:p>
          <a:p>
            <a:pPr fontAlgn="base"/>
            <a:r>
              <a:rPr lang="en-US" b="0" dirty="0" smtClean="0">
                <a:solidFill>
                  <a:srgbClr val="00B0F0"/>
                </a:solidFill>
                <a:effectLst/>
                <a:latin typeface="Georgia" panose="02040502050405020303" pitchFamily="18" charset="0"/>
              </a:rPr>
              <a:t>Most populations exhibit this dispersion to some extent, with individuals aggregated into patches interspersed with no or few individuals. Such aggregations may result from social aggregations, such as family groups or may be due to certain patches of the environment being more </a:t>
            </a:r>
            <a:r>
              <a:rPr lang="en-US" b="0" dirty="0" err="1" smtClean="0">
                <a:solidFill>
                  <a:srgbClr val="00B0F0"/>
                </a:solidFill>
                <a:effectLst/>
                <a:latin typeface="Georgia" panose="02040502050405020303" pitchFamily="18" charset="0"/>
              </a:rPr>
              <a:t>favourable</a:t>
            </a:r>
            <a:r>
              <a:rPr lang="en-US" b="0" dirty="0" smtClean="0">
                <a:solidFill>
                  <a:srgbClr val="00B0F0"/>
                </a:solidFill>
                <a:effectLst/>
                <a:latin typeface="Georgia" panose="02040502050405020303" pitchFamily="18" charset="0"/>
              </a:rPr>
              <a:t> for the population concerned.</a:t>
            </a:r>
          </a:p>
          <a:p>
            <a:pPr fontAlgn="base"/>
            <a:r>
              <a:rPr lang="en-US" dirty="0">
                <a:solidFill>
                  <a:srgbClr val="00B0F0"/>
                </a:solidFill>
                <a:latin typeface="Georgia" panose="02040502050405020303" pitchFamily="18" charset="0"/>
              </a:rPr>
              <a:t>3</a:t>
            </a:r>
            <a:r>
              <a:rPr lang="en-US" b="1" dirty="0" smtClean="0">
                <a:solidFill>
                  <a:srgbClr val="00B0F0"/>
                </a:solidFill>
              </a:rPr>
              <a:t> </a:t>
            </a:r>
            <a:r>
              <a:rPr lang="en-US" sz="2000" b="1" dirty="0">
                <a:solidFill>
                  <a:srgbClr val="7030A0"/>
                </a:solidFill>
              </a:rPr>
              <a:t>. </a:t>
            </a:r>
            <a:r>
              <a:rPr lang="en-US" sz="2000" b="1" dirty="0" err="1">
                <a:solidFill>
                  <a:srgbClr val="7030A0"/>
                </a:solidFill>
              </a:rPr>
              <a:t>Natality</a:t>
            </a:r>
            <a:r>
              <a:rPr lang="en-US" sz="2000" b="1" dirty="0">
                <a:solidFill>
                  <a:srgbClr val="7030A0"/>
                </a:solidFill>
              </a:rPr>
              <a:t> (birth rate):</a:t>
            </a:r>
          </a:p>
          <a:p>
            <a:pPr fontAlgn="base"/>
            <a:r>
              <a:rPr lang="en-US" sz="2000" dirty="0">
                <a:solidFill>
                  <a:srgbClr val="00B0F0"/>
                </a:solidFill>
              </a:rPr>
              <a:t>Population increase because of </a:t>
            </a:r>
            <a:r>
              <a:rPr lang="en-US" sz="2000" dirty="0" err="1">
                <a:solidFill>
                  <a:srgbClr val="00B0F0"/>
                </a:solidFill>
              </a:rPr>
              <a:t>natality</a:t>
            </a:r>
            <a:r>
              <a:rPr lang="en-US" sz="2000" dirty="0">
                <a:solidFill>
                  <a:srgbClr val="00B0F0"/>
                </a:solidFill>
              </a:rPr>
              <a:t>. It is simply a broader term covering the production of new individuals by birth, hatching, by fission, etc. The </a:t>
            </a:r>
            <a:r>
              <a:rPr lang="en-US" sz="2000" dirty="0" err="1">
                <a:solidFill>
                  <a:srgbClr val="00B0F0"/>
                </a:solidFill>
              </a:rPr>
              <a:t>natality</a:t>
            </a:r>
            <a:r>
              <a:rPr lang="en-US" sz="2000" dirty="0">
                <a:solidFill>
                  <a:srgbClr val="00B0F0"/>
                </a:solidFill>
              </a:rPr>
              <a:t> rate may be expressed as the number of organisms born per female per unit time. In human population, the </a:t>
            </a:r>
            <a:r>
              <a:rPr lang="en-US" sz="2000" dirty="0" err="1">
                <a:solidFill>
                  <a:srgbClr val="00B0F0"/>
                </a:solidFill>
              </a:rPr>
              <a:t>natality</a:t>
            </a:r>
            <a:r>
              <a:rPr lang="en-US" sz="2000" dirty="0">
                <a:solidFill>
                  <a:srgbClr val="00B0F0"/>
                </a:solidFill>
              </a:rPr>
              <a:t> rate is equivalent to the birth-rate. There are distinguished two types of </a:t>
            </a:r>
            <a:r>
              <a:rPr lang="en-US" sz="2000" dirty="0" err="1">
                <a:solidFill>
                  <a:srgbClr val="00B0F0"/>
                </a:solidFill>
              </a:rPr>
              <a:t>natality</a:t>
            </a:r>
            <a:r>
              <a:rPr lang="en-US" sz="2000" dirty="0">
                <a:solidFill>
                  <a:srgbClr val="00B0F0"/>
                </a:solidFill>
              </a:rPr>
              <a:t>.</a:t>
            </a:r>
          </a:p>
          <a:p>
            <a:pPr fontAlgn="base"/>
            <a:r>
              <a:rPr lang="en-US" sz="2000" b="1" dirty="0">
                <a:solidFill>
                  <a:srgbClr val="00B0F0"/>
                </a:solidFill>
              </a:rPr>
              <a:t>(a) </a:t>
            </a:r>
            <a:r>
              <a:rPr lang="en-US" sz="2000" b="1" dirty="0">
                <a:solidFill>
                  <a:srgbClr val="7030A0"/>
                </a:solidFill>
              </a:rPr>
              <a:t>Maximum </a:t>
            </a:r>
            <a:r>
              <a:rPr lang="en-US" sz="2000" b="1" dirty="0" err="1">
                <a:solidFill>
                  <a:srgbClr val="7030A0"/>
                </a:solidFill>
              </a:rPr>
              <a:t>natality</a:t>
            </a:r>
            <a:r>
              <a:rPr lang="en-US" sz="2000" b="1" dirty="0">
                <a:solidFill>
                  <a:srgbClr val="00B0F0"/>
                </a:solidFill>
              </a:rPr>
              <a:t>:</a:t>
            </a:r>
            <a:endParaRPr lang="en-US" sz="2000" dirty="0">
              <a:solidFill>
                <a:srgbClr val="00B0F0"/>
              </a:solidFill>
            </a:endParaRPr>
          </a:p>
          <a:p>
            <a:pPr fontAlgn="base"/>
            <a:r>
              <a:rPr lang="en-US" sz="2000" dirty="0">
                <a:solidFill>
                  <a:srgbClr val="00B0F0"/>
                </a:solidFill>
              </a:rPr>
              <a:t>Also called as absolute or potential or physiological </a:t>
            </a:r>
            <a:r>
              <a:rPr lang="en-US" sz="2000" dirty="0" err="1">
                <a:solidFill>
                  <a:srgbClr val="00B0F0"/>
                </a:solidFill>
              </a:rPr>
              <a:t>natality</a:t>
            </a:r>
            <a:r>
              <a:rPr lang="en-US" sz="2000" dirty="0">
                <a:solidFill>
                  <a:srgbClr val="00B0F0"/>
                </a:solidFill>
              </a:rPr>
              <a:t>, it is the theoretical maximum production of new individuals under ideal conditions which means that there are no ecological limiting factors and that reproduction is limited only by physiological factors. It is a constant for a given population. This is also called fecundity rate.</a:t>
            </a:r>
          </a:p>
          <a:p>
            <a:pPr fontAlgn="base"/>
            <a:endParaRPr lang="en-US" sz="2000" b="0" dirty="0">
              <a:solidFill>
                <a:srgbClr val="424142"/>
              </a:solidFill>
              <a:effectLst/>
              <a:latin typeface="Georgia" panose="02040502050405020303" pitchFamily="18" charset="0"/>
            </a:endParaRPr>
          </a:p>
        </p:txBody>
      </p:sp>
    </p:spTree>
    <p:extLst>
      <p:ext uri="{BB962C8B-B14F-4D97-AF65-F5344CB8AC3E}">
        <p14:creationId xmlns:p14="http://schemas.microsoft.com/office/powerpoint/2010/main" val="19689486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5909" y="174868"/>
            <a:ext cx="9978887" cy="6771084"/>
          </a:xfrm>
          <a:prstGeom prst="rect">
            <a:avLst/>
          </a:prstGeom>
        </p:spPr>
        <p:txBody>
          <a:bodyPr wrap="square">
            <a:spAutoFit/>
          </a:bodyPr>
          <a:lstStyle/>
          <a:p>
            <a:pPr fontAlgn="base"/>
            <a:r>
              <a:rPr lang="en-US" b="1" dirty="0" smtClean="0">
                <a:solidFill>
                  <a:srgbClr val="000000"/>
                </a:solidFill>
                <a:effectLst/>
                <a:latin typeface="Georgia" panose="02040502050405020303" pitchFamily="18" charset="0"/>
              </a:rPr>
              <a:t> </a:t>
            </a:r>
            <a:r>
              <a:rPr lang="en-US" sz="2400" b="1" dirty="0" smtClean="0">
                <a:solidFill>
                  <a:srgbClr val="7030A0"/>
                </a:solidFill>
                <a:effectLst/>
                <a:latin typeface="Georgia" panose="02040502050405020303" pitchFamily="18" charset="0"/>
              </a:rPr>
              <a:t>4.Mortality (death rate):</a:t>
            </a:r>
            <a:r>
              <a:rPr lang="en-US" sz="2400" dirty="0">
                <a:solidFill>
                  <a:srgbClr val="00B0F0"/>
                </a:solidFill>
              </a:rPr>
              <a:t>Mortality means the rate of death of individuals in the population. Like </a:t>
            </a:r>
            <a:r>
              <a:rPr lang="en-US" sz="2400" dirty="0" err="1">
                <a:solidFill>
                  <a:srgbClr val="00B0F0"/>
                </a:solidFill>
              </a:rPr>
              <a:t>natality</a:t>
            </a:r>
            <a:r>
              <a:rPr lang="en-US" sz="2400" dirty="0">
                <a:solidFill>
                  <a:srgbClr val="00B0F0"/>
                </a:solidFill>
              </a:rPr>
              <a:t>, mortality may be of following types:</a:t>
            </a:r>
          </a:p>
          <a:p>
            <a:pPr fontAlgn="base"/>
            <a:r>
              <a:rPr lang="en-US" sz="2400" b="1" dirty="0">
                <a:solidFill>
                  <a:srgbClr val="00B0F0"/>
                </a:solidFill>
              </a:rPr>
              <a:t>(a) </a:t>
            </a:r>
            <a:r>
              <a:rPr lang="en-US" sz="2400" b="1" dirty="0">
                <a:solidFill>
                  <a:srgbClr val="7030A0"/>
                </a:solidFill>
              </a:rPr>
              <a:t>Minimum mortality</a:t>
            </a:r>
            <a:r>
              <a:rPr lang="en-US" sz="2400" b="1" dirty="0">
                <a:solidFill>
                  <a:srgbClr val="00B0F0"/>
                </a:solidFill>
              </a:rPr>
              <a:t>:</a:t>
            </a:r>
            <a:endParaRPr lang="en-US" sz="2400" dirty="0">
              <a:solidFill>
                <a:srgbClr val="00B0F0"/>
              </a:solidFill>
            </a:endParaRPr>
          </a:p>
          <a:p>
            <a:pPr fontAlgn="base"/>
            <a:r>
              <a:rPr lang="en-US" sz="2400" dirty="0">
                <a:solidFill>
                  <a:srgbClr val="00B0F0"/>
                </a:solidFill>
              </a:rPr>
              <a:t>Also called specific or potential mortality, it represents the theo­retical minimum loss under ideal or non-limiting conditions. It is a constant for a population.</a:t>
            </a:r>
          </a:p>
          <a:p>
            <a:pPr fontAlgn="base"/>
            <a:r>
              <a:rPr lang="en-US" sz="2400" b="1" dirty="0">
                <a:solidFill>
                  <a:srgbClr val="00B0F0"/>
                </a:solidFill>
              </a:rPr>
              <a:t>(b</a:t>
            </a:r>
            <a:r>
              <a:rPr lang="en-US" sz="2400" b="1" dirty="0">
                <a:solidFill>
                  <a:srgbClr val="7030A0"/>
                </a:solidFill>
              </a:rPr>
              <a:t>) Ecological or </a:t>
            </a:r>
            <a:r>
              <a:rPr lang="en-US" sz="2400" b="1" dirty="0" err="1">
                <a:solidFill>
                  <a:srgbClr val="7030A0"/>
                </a:solidFill>
              </a:rPr>
              <a:t>realised</a:t>
            </a:r>
            <a:r>
              <a:rPr lang="en-US" sz="2400" b="1" dirty="0">
                <a:solidFill>
                  <a:srgbClr val="7030A0"/>
                </a:solidFill>
              </a:rPr>
              <a:t> mortality:</a:t>
            </a:r>
            <a:endParaRPr lang="en-US" sz="2400" dirty="0">
              <a:solidFill>
                <a:srgbClr val="7030A0"/>
              </a:solidFill>
            </a:endParaRPr>
          </a:p>
          <a:p>
            <a:pPr fontAlgn="base"/>
            <a:r>
              <a:rPr lang="en-US" sz="2400" dirty="0">
                <a:solidFill>
                  <a:srgbClr val="00B0F0"/>
                </a:solidFill>
              </a:rPr>
              <a:t>It is the actual loss of individuals under a given environmental condition. Ecological mortality is not constant for a population and varies with population and environmental conditions, such as predation, disease and other ecological haz­ards</a:t>
            </a:r>
            <a:r>
              <a:rPr lang="en-US" sz="2800" dirty="0" smtClean="0">
                <a:solidFill>
                  <a:srgbClr val="00B0F0"/>
                </a:solidFill>
              </a:rPr>
              <a:t>.</a:t>
            </a:r>
          </a:p>
          <a:p>
            <a:pPr fontAlgn="base"/>
            <a:r>
              <a:rPr lang="en-US" sz="2800" b="1" dirty="0" smtClean="0">
                <a:solidFill>
                  <a:srgbClr val="7030A0"/>
                </a:solidFill>
              </a:rPr>
              <a:t>5.Biotic potential:-</a:t>
            </a:r>
            <a:r>
              <a:rPr lang="en-US" sz="2400" dirty="0">
                <a:solidFill>
                  <a:srgbClr val="00B0F0"/>
                </a:solidFill>
              </a:rPr>
              <a:t>Each population has the inherent power to grow. When the environment is unlimited, the specific growth rate (i.e., the population growth rate per individual) becomes constant and maximum for the existing conditions. The value of the growth rate under these </a:t>
            </a:r>
            <a:r>
              <a:rPr lang="en-US" sz="2400" dirty="0" err="1">
                <a:solidFill>
                  <a:srgbClr val="00B0F0"/>
                </a:solidFill>
              </a:rPr>
              <a:t>favourable</a:t>
            </a:r>
            <a:r>
              <a:rPr lang="en-US" sz="2400" dirty="0">
                <a:solidFill>
                  <a:srgbClr val="00B0F0"/>
                </a:solidFill>
              </a:rPr>
              <a:t> conditions is maximal, is characteristics of a particular population age structure, and is a single index of the inherent power of a population to grow.</a:t>
            </a:r>
            <a:endParaRPr lang="en-US" sz="2400" b="1" dirty="0">
              <a:solidFill>
                <a:srgbClr val="00B0F0"/>
              </a:solidFill>
            </a:endParaRPr>
          </a:p>
          <a:p>
            <a:pPr fontAlgn="base"/>
            <a:endParaRPr lang="en-US" b="1" dirty="0">
              <a:solidFill>
                <a:srgbClr val="000000"/>
              </a:solidFill>
              <a:effectLst/>
              <a:latin typeface="Georgia" panose="02040502050405020303" pitchFamily="18" charset="0"/>
            </a:endParaRPr>
          </a:p>
        </p:txBody>
      </p:sp>
    </p:spTree>
    <p:extLst>
      <p:ext uri="{BB962C8B-B14F-4D97-AF65-F5344CB8AC3E}">
        <p14:creationId xmlns:p14="http://schemas.microsoft.com/office/powerpoint/2010/main" val="2056116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827</Words>
  <Application>Microsoft Office PowerPoint</Application>
  <PresentationFormat>Widescreen</PresentationFormat>
  <Paragraphs>62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Georgia</vt:lpstr>
      <vt:lpstr>Office Theme</vt:lpstr>
      <vt:lpstr>POPULATION</vt:lpstr>
      <vt:lpstr>PowerPoint Presentation</vt:lpstr>
      <vt:lpstr>PowerPoint Presentation</vt:lpstr>
      <vt:lpstr>INTRODUCTION</vt:lpstr>
      <vt:lpstr>DEFINATION </vt:lpstr>
      <vt:lpstr>CHARACTERS OF POPULATION</vt:lpstr>
      <vt:lpstr>PowerPoint Presentation</vt:lpstr>
      <vt:lpstr>PowerPoint Presentation</vt:lpstr>
      <vt:lpstr>PowerPoint Presentation</vt:lpstr>
      <vt:lpstr>PowerPoint Presentation</vt:lpstr>
      <vt:lpstr>Factor effecting population </vt:lpstr>
      <vt:lpstr>PowerPoint Presentation</vt:lpstr>
      <vt:lpstr>CONCLUSION:-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POPULATION</dc:title>
  <dc:creator>MY PC</dc:creator>
  <cp:lastModifiedBy>MY PC</cp:lastModifiedBy>
  <cp:revision>5</cp:revision>
  <dcterms:created xsi:type="dcterms:W3CDTF">2021-07-09T03:04:02Z</dcterms:created>
  <dcterms:modified xsi:type="dcterms:W3CDTF">2021-07-09T03:43:39Z</dcterms:modified>
</cp:coreProperties>
</file>