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2805BE-2F70-4549-ADF4-DA6F6B1EAE02}" type="datetimeFigureOut">
              <a:rPr lang="en-US" smtClean="0"/>
              <a:t>09-Jul-21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421576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805BE-2F70-4549-ADF4-DA6F6B1EAE02}" type="datetimeFigureOut">
              <a:rPr lang="en-US" smtClean="0"/>
              <a:t>09-Jul-21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2994667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805BE-2F70-4549-ADF4-DA6F6B1EAE02}" type="datetimeFigureOut">
              <a:rPr lang="en-US" smtClean="0"/>
              <a:t>09-Jul-21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2559497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805BE-2F70-4549-ADF4-DA6F6B1EAE02}" type="datetimeFigureOut">
              <a:rPr lang="en-US" smtClean="0"/>
              <a:t>09-Jul-21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669985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2805BE-2F70-4549-ADF4-DA6F6B1EAE02}" type="datetimeFigureOut">
              <a:rPr lang="en-US" smtClean="0"/>
              <a:t>09-Jul-21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368423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2805BE-2F70-4549-ADF4-DA6F6B1EAE02}" type="datetimeFigureOut">
              <a:rPr lang="en-US" smtClean="0"/>
              <a:t>09-Jul-21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155111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2805BE-2F70-4549-ADF4-DA6F6B1EAE02}" type="datetimeFigureOut">
              <a:rPr lang="en-US" smtClean="0"/>
              <a:t>09-Jul-21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2118042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2805BE-2F70-4549-ADF4-DA6F6B1EAE02}" type="datetimeFigureOut">
              <a:rPr lang="en-US" smtClean="0"/>
              <a:t>09-Jul-21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72872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805BE-2F70-4549-ADF4-DA6F6B1EAE02}" type="datetimeFigureOut">
              <a:rPr lang="en-US" smtClean="0"/>
              <a:t>09-Jul-21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1694044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805BE-2F70-4549-ADF4-DA6F6B1EAE02}" type="datetimeFigureOut">
              <a:rPr lang="en-US" smtClean="0"/>
              <a:t>09-Jul-21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3336720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805BE-2F70-4549-ADF4-DA6F6B1EAE02}" type="datetimeFigureOut">
              <a:rPr lang="en-US" smtClean="0"/>
              <a:t>09-Jul-21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39CD55-F80D-4094-8AC0-E54D3FA843B5}" type="slidenum">
              <a:rPr lang="en-US" smtClean="0"/>
              <a:t>‹#›</a:t>
            </a:fld>
            <a:endParaRPr lang="en-US"/>
          </a:p>
        </p:txBody>
      </p:sp>
    </p:spTree>
    <p:extLst>
      <p:ext uri="{BB962C8B-B14F-4D97-AF65-F5344CB8AC3E}">
        <p14:creationId xmlns:p14="http://schemas.microsoft.com/office/powerpoint/2010/main" val="36125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805BE-2F70-4549-ADF4-DA6F6B1EAE02}" type="datetimeFigureOut">
              <a:rPr lang="en-US" smtClean="0"/>
              <a:t>09-Jul-21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9CD55-F80D-4094-8AC0-E54D3FA843B5}" type="slidenum">
              <a:rPr lang="en-US" smtClean="0"/>
              <a:t>‹#›</a:t>
            </a:fld>
            <a:endParaRPr lang="en-US"/>
          </a:p>
        </p:txBody>
      </p:sp>
    </p:spTree>
    <p:extLst>
      <p:ext uri="{BB962C8B-B14F-4D97-AF65-F5344CB8AC3E}">
        <p14:creationId xmlns:p14="http://schemas.microsoft.com/office/powerpoint/2010/main" val="840996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Biological_life_cycle" TargetMode="External"/><Relationship Id="rId13" Type="http://schemas.openxmlformats.org/officeDocument/2006/relationships/hyperlink" Target="https://en.wikipedia.org/wiki/Alternation_of_generations" TargetMode="External"/><Relationship Id="rId3" Type="http://schemas.openxmlformats.org/officeDocument/2006/relationships/hyperlink" Target="https://en.wikipedia.org/wiki/Diploid" TargetMode="External"/><Relationship Id="rId7" Type="http://schemas.openxmlformats.org/officeDocument/2006/relationships/hyperlink" Target="https://en.wikipedia.org/wiki/Gamete" TargetMode="External"/><Relationship Id="rId12" Type="http://schemas.openxmlformats.org/officeDocument/2006/relationships/hyperlink" Target="https://en.wikipedia.org/wiki/Plants" TargetMode="External"/><Relationship Id="rId2" Type="http://schemas.openxmlformats.org/officeDocument/2006/relationships/hyperlink" Target="https://en.wikipedia.org/wiki/Biology" TargetMode="External"/><Relationship Id="rId1" Type="http://schemas.openxmlformats.org/officeDocument/2006/relationships/slideLayout" Target="../slideLayouts/slideLayout2.xml"/><Relationship Id="rId6" Type="http://schemas.openxmlformats.org/officeDocument/2006/relationships/hyperlink" Target="https://en.wikipedia.org/wiki/Cell_division" TargetMode="External"/><Relationship Id="rId11" Type="http://schemas.openxmlformats.org/officeDocument/2006/relationships/hyperlink" Target="https://en.wikipedia.org/wiki/Gametocyte" TargetMode="External"/><Relationship Id="rId5" Type="http://schemas.openxmlformats.org/officeDocument/2006/relationships/hyperlink" Target="https://en.wikipedia.org/wiki/Precursor_cell" TargetMode="External"/><Relationship Id="rId10" Type="http://schemas.openxmlformats.org/officeDocument/2006/relationships/hyperlink" Target="https://en.wikipedia.org/wiki/Meiosis" TargetMode="External"/><Relationship Id="rId4" Type="http://schemas.openxmlformats.org/officeDocument/2006/relationships/hyperlink" Target="https://en.wikipedia.org/wiki/Haploid" TargetMode="External"/><Relationship Id="rId9" Type="http://schemas.openxmlformats.org/officeDocument/2006/relationships/hyperlink" Target="https://en.wikipedia.org/wiki/Organis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science/spermatogenesis" TargetMode="External"/><Relationship Id="rId3" Type="http://schemas.openxmlformats.org/officeDocument/2006/relationships/hyperlink" Target="https://www.britannica.com/science/gamete" TargetMode="External"/><Relationship Id="rId7" Type="http://schemas.openxmlformats.org/officeDocument/2006/relationships/hyperlink" Target="https://www.britannica.com/science/sperm" TargetMode="External"/><Relationship Id="rId2" Type="http://schemas.openxmlformats.org/officeDocument/2006/relationships/hyperlink" Target="https://www.britannica.com/science/embryology" TargetMode="External"/><Relationship Id="rId1" Type="http://schemas.openxmlformats.org/officeDocument/2006/relationships/slideLayout" Target="../slideLayouts/slideLayout2.xml"/><Relationship Id="rId6" Type="http://schemas.openxmlformats.org/officeDocument/2006/relationships/hyperlink" Target="https://www.britannica.com/science/oogenesis" TargetMode="External"/><Relationship Id="rId5" Type="http://schemas.openxmlformats.org/officeDocument/2006/relationships/hyperlink" Target="https://www.britannica.com/science/ovum" TargetMode="External"/><Relationship Id="rId4" Type="http://schemas.openxmlformats.org/officeDocument/2006/relationships/hyperlink" Target="https://www.britannica.com/science/egg-biology"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GAMETOGENESIS</a:t>
            </a:r>
            <a:endParaRPr lang="en-US" b="1" dirty="0">
              <a:solidFill>
                <a:srgbClr val="FF0000"/>
              </a:solidFill>
            </a:endParaRPr>
          </a:p>
        </p:txBody>
      </p:sp>
      <p:sp>
        <p:nvSpPr>
          <p:cNvPr id="3" name="Subtitle 2"/>
          <p:cNvSpPr>
            <a:spLocks noGrp="1"/>
          </p:cNvSpPr>
          <p:nvPr>
            <p:ph type="subTitle" idx="1"/>
          </p:nvPr>
        </p:nvSpPr>
        <p:spPr/>
        <p:txBody>
          <a:bodyPr/>
          <a:lstStyle/>
          <a:p>
            <a:r>
              <a:rPr lang="en-US" dirty="0" smtClean="0"/>
              <a:t>							</a:t>
            </a:r>
            <a:r>
              <a:rPr lang="en-US" b="1" dirty="0" smtClean="0">
                <a:solidFill>
                  <a:srgbClr val="00B050"/>
                </a:solidFill>
              </a:rPr>
              <a:t>PRESENTED BY </a:t>
            </a:r>
          </a:p>
          <a:p>
            <a:r>
              <a:rPr lang="en-US" b="1" dirty="0" smtClean="0">
                <a:solidFill>
                  <a:srgbClr val="00B050"/>
                </a:solidFill>
              </a:rPr>
              <a:t>							KAVITA PRAJAPATI </a:t>
            </a:r>
            <a:endParaRPr lang="en-US" b="1" dirty="0">
              <a:solidFill>
                <a:srgbClr val="00B050"/>
              </a:solidFill>
            </a:endParaRPr>
          </a:p>
        </p:txBody>
      </p:sp>
    </p:spTree>
    <p:extLst>
      <p:ext uri="{BB962C8B-B14F-4D97-AF65-F5344CB8AC3E}">
        <p14:creationId xmlns:p14="http://schemas.microsoft.com/office/powerpoint/2010/main" val="2081488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273" y="159063"/>
            <a:ext cx="10515600" cy="1325563"/>
          </a:xfrm>
        </p:spPr>
        <p:txBody>
          <a:bodyPr/>
          <a:lstStyle/>
          <a:p>
            <a:r>
              <a:rPr lang="en-US" b="1" dirty="0" smtClean="0">
                <a:solidFill>
                  <a:srgbClr val="FF0000"/>
                </a:solidFill>
              </a:rPr>
              <a:t>SYNOPSIS-</a:t>
            </a:r>
            <a:endParaRPr lang="en-US" b="1" dirty="0">
              <a:solidFill>
                <a:srgbClr val="FF0000"/>
              </a:solidFill>
            </a:endParaRPr>
          </a:p>
        </p:txBody>
      </p:sp>
      <p:sp>
        <p:nvSpPr>
          <p:cNvPr id="3" name="Content Placeholder 2"/>
          <p:cNvSpPr>
            <a:spLocks noGrp="1"/>
          </p:cNvSpPr>
          <p:nvPr>
            <p:ph idx="1"/>
          </p:nvPr>
        </p:nvSpPr>
        <p:spPr>
          <a:xfrm>
            <a:off x="854298" y="1851382"/>
            <a:ext cx="10515600" cy="4351338"/>
          </a:xfrm>
        </p:spPr>
        <p:txBody>
          <a:bodyPr>
            <a:normAutofit lnSpcReduction="10000"/>
          </a:bodyPr>
          <a:lstStyle/>
          <a:p>
            <a:pPr marL="0" indent="0">
              <a:buNone/>
            </a:pPr>
            <a:r>
              <a:rPr lang="en-US" b="1" dirty="0" smtClean="0">
                <a:solidFill>
                  <a:srgbClr val="002060"/>
                </a:solidFill>
              </a:rPr>
              <a:t>INTRODUCTION</a:t>
            </a:r>
          </a:p>
          <a:p>
            <a:pPr marL="0" indent="0">
              <a:buNone/>
            </a:pPr>
            <a:r>
              <a:rPr lang="en-US" b="1" dirty="0" smtClean="0">
                <a:solidFill>
                  <a:srgbClr val="002060"/>
                </a:solidFill>
              </a:rPr>
              <a:t>DEFINATION </a:t>
            </a:r>
          </a:p>
          <a:p>
            <a:pPr marL="0" indent="0">
              <a:buNone/>
            </a:pPr>
            <a:r>
              <a:rPr lang="en-US" b="1" dirty="0" smtClean="0">
                <a:solidFill>
                  <a:srgbClr val="002060"/>
                </a:solidFill>
              </a:rPr>
              <a:t>TYPES OF GAMETOGENESIS</a:t>
            </a:r>
          </a:p>
          <a:p>
            <a:pPr marL="0" indent="0">
              <a:buNone/>
            </a:pPr>
            <a:r>
              <a:rPr lang="en-US" b="1" dirty="0">
                <a:solidFill>
                  <a:srgbClr val="002060"/>
                </a:solidFill>
              </a:rPr>
              <a:t>	</a:t>
            </a:r>
            <a:r>
              <a:rPr lang="en-US" b="1" dirty="0" smtClean="0">
                <a:solidFill>
                  <a:srgbClr val="002060"/>
                </a:solidFill>
              </a:rPr>
              <a:t>SPERMATOGENESIS</a:t>
            </a:r>
          </a:p>
          <a:p>
            <a:pPr marL="0" indent="0">
              <a:buNone/>
            </a:pPr>
            <a:r>
              <a:rPr lang="en-US" b="1" dirty="0">
                <a:solidFill>
                  <a:srgbClr val="002060"/>
                </a:solidFill>
              </a:rPr>
              <a:t>	</a:t>
            </a:r>
            <a:r>
              <a:rPr lang="en-US" b="1" dirty="0" smtClean="0">
                <a:solidFill>
                  <a:srgbClr val="002060"/>
                </a:solidFill>
              </a:rPr>
              <a:t>OOGENESIS</a:t>
            </a:r>
          </a:p>
          <a:p>
            <a:pPr marL="0" indent="0">
              <a:buNone/>
            </a:pPr>
            <a:r>
              <a:rPr lang="en-US" b="1" dirty="0" smtClean="0">
                <a:solidFill>
                  <a:srgbClr val="002060"/>
                </a:solidFill>
              </a:rPr>
              <a:t>DIFFERENCE BETWEEN SPERMATOGENESIS AND OOGENESIS</a:t>
            </a:r>
          </a:p>
          <a:p>
            <a:pPr marL="0" indent="0">
              <a:buNone/>
            </a:pPr>
            <a:r>
              <a:rPr lang="en-US" b="1" dirty="0" smtClean="0">
                <a:solidFill>
                  <a:srgbClr val="002060"/>
                </a:solidFill>
              </a:rPr>
              <a:t>CONCLUSION</a:t>
            </a:r>
          </a:p>
          <a:p>
            <a:pPr marL="0" indent="0">
              <a:buNone/>
            </a:pPr>
            <a:r>
              <a:rPr lang="en-US" b="1" dirty="0" smtClean="0">
                <a:solidFill>
                  <a:srgbClr val="002060"/>
                </a:solidFill>
              </a:rPr>
              <a:t>REFERANCE-DR.S.M.SAXSENA</a:t>
            </a:r>
          </a:p>
          <a:p>
            <a:pPr marL="0" indent="0">
              <a:buNone/>
            </a:pPr>
            <a:r>
              <a:rPr lang="en-US" b="1" dirty="0">
                <a:solidFill>
                  <a:srgbClr val="002060"/>
                </a:solidFill>
              </a:rPr>
              <a:t>	</a:t>
            </a:r>
            <a:r>
              <a:rPr lang="en-US" b="1" dirty="0" smtClean="0">
                <a:solidFill>
                  <a:srgbClr val="002060"/>
                </a:solidFill>
              </a:rPr>
              <a:t>	DR.MUKESH DIXIT</a:t>
            </a:r>
          </a:p>
        </p:txBody>
      </p:sp>
    </p:spTree>
    <p:extLst>
      <p:ext uri="{BB962C8B-B14F-4D97-AF65-F5344CB8AC3E}">
        <p14:creationId xmlns:p14="http://schemas.microsoft.com/office/powerpoint/2010/main" val="118913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INTRODUCTION</a:t>
            </a:r>
            <a:endParaRPr lang="en-US" b="1" dirty="0">
              <a:solidFill>
                <a:srgbClr val="FF0000"/>
              </a:solidFill>
            </a:endParaRPr>
          </a:p>
        </p:txBody>
      </p:sp>
      <p:sp>
        <p:nvSpPr>
          <p:cNvPr id="3" name="Content Placeholder 2"/>
          <p:cNvSpPr>
            <a:spLocks noGrp="1"/>
          </p:cNvSpPr>
          <p:nvPr>
            <p:ph idx="1"/>
          </p:nvPr>
        </p:nvSpPr>
        <p:spPr/>
        <p:txBody>
          <a:bodyPr/>
          <a:lstStyle/>
          <a:p>
            <a:r>
              <a:rPr lang="en-US" b="1" i="1" dirty="0">
                <a:solidFill>
                  <a:srgbClr val="0070C0"/>
                </a:solidFill>
              </a:rPr>
              <a:t>Gametogenesis</a:t>
            </a:r>
            <a:r>
              <a:rPr lang="en-US" i="1" dirty="0">
                <a:solidFill>
                  <a:srgbClr val="0070C0"/>
                </a:solidFill>
              </a:rPr>
              <a:t> is a </a:t>
            </a:r>
            <a:r>
              <a:rPr lang="en-US" i="1" dirty="0">
                <a:solidFill>
                  <a:srgbClr val="0070C0"/>
                </a:solidFill>
                <a:hlinkClick r:id="rId2" tooltip="Biology"/>
              </a:rPr>
              <a:t>biological</a:t>
            </a:r>
            <a:r>
              <a:rPr lang="en-US" i="1" dirty="0">
                <a:solidFill>
                  <a:srgbClr val="0070C0"/>
                </a:solidFill>
              </a:rPr>
              <a:t> process by which </a:t>
            </a:r>
            <a:r>
              <a:rPr lang="en-US" i="1" dirty="0">
                <a:solidFill>
                  <a:srgbClr val="0070C0"/>
                </a:solidFill>
                <a:hlinkClick r:id="rId3" tooltip="Diploid"/>
              </a:rPr>
              <a:t>diploid</a:t>
            </a:r>
            <a:r>
              <a:rPr lang="en-US" i="1" dirty="0">
                <a:solidFill>
                  <a:srgbClr val="0070C0"/>
                </a:solidFill>
              </a:rPr>
              <a:t> or </a:t>
            </a:r>
            <a:r>
              <a:rPr lang="en-US" i="1" dirty="0">
                <a:solidFill>
                  <a:srgbClr val="0070C0"/>
                </a:solidFill>
                <a:hlinkClick r:id="rId4" tooltip="Haploid"/>
              </a:rPr>
              <a:t>haploid</a:t>
            </a:r>
            <a:r>
              <a:rPr lang="en-US" i="1" dirty="0">
                <a:solidFill>
                  <a:srgbClr val="0070C0"/>
                </a:solidFill>
              </a:rPr>
              <a:t> </a:t>
            </a:r>
            <a:r>
              <a:rPr lang="en-US" i="1" dirty="0">
                <a:solidFill>
                  <a:srgbClr val="0070C0"/>
                </a:solidFill>
                <a:hlinkClick r:id="rId5" tooltip="Precursor cell"/>
              </a:rPr>
              <a:t>precursor cells</a:t>
            </a:r>
            <a:r>
              <a:rPr lang="en-US" i="1" dirty="0">
                <a:solidFill>
                  <a:srgbClr val="0070C0"/>
                </a:solidFill>
              </a:rPr>
              <a:t> undergo </a:t>
            </a:r>
            <a:r>
              <a:rPr lang="en-US" i="1" dirty="0">
                <a:solidFill>
                  <a:srgbClr val="0070C0"/>
                </a:solidFill>
                <a:hlinkClick r:id="rId6" tooltip="Cell division"/>
              </a:rPr>
              <a:t>cell division</a:t>
            </a:r>
            <a:r>
              <a:rPr lang="en-US" i="1" dirty="0">
                <a:solidFill>
                  <a:srgbClr val="0070C0"/>
                </a:solidFill>
              </a:rPr>
              <a:t> and differentiation to form mature haploid </a:t>
            </a:r>
            <a:r>
              <a:rPr lang="en-US" i="1" dirty="0">
                <a:solidFill>
                  <a:srgbClr val="0070C0"/>
                </a:solidFill>
                <a:hlinkClick r:id="rId7"/>
              </a:rPr>
              <a:t>gametes</a:t>
            </a:r>
            <a:r>
              <a:rPr lang="en-US" i="1" dirty="0">
                <a:solidFill>
                  <a:srgbClr val="0070C0"/>
                </a:solidFill>
              </a:rPr>
              <a:t>. Depending on the </a:t>
            </a:r>
            <a:r>
              <a:rPr lang="en-US" i="1" dirty="0">
                <a:solidFill>
                  <a:srgbClr val="0070C0"/>
                </a:solidFill>
                <a:hlinkClick r:id="rId8" tooltip="Biological life cycle"/>
              </a:rPr>
              <a:t>biological life cycle</a:t>
            </a:r>
            <a:r>
              <a:rPr lang="en-US" i="1" dirty="0">
                <a:solidFill>
                  <a:srgbClr val="0070C0"/>
                </a:solidFill>
              </a:rPr>
              <a:t> of the </a:t>
            </a:r>
            <a:r>
              <a:rPr lang="en-US" i="1" dirty="0">
                <a:solidFill>
                  <a:srgbClr val="0070C0"/>
                </a:solidFill>
                <a:hlinkClick r:id="rId9" tooltip="Organism"/>
              </a:rPr>
              <a:t>organism</a:t>
            </a:r>
            <a:r>
              <a:rPr lang="en-US" i="1" dirty="0">
                <a:solidFill>
                  <a:srgbClr val="0070C0"/>
                </a:solidFill>
              </a:rPr>
              <a:t>, gametogenesis occurs by </a:t>
            </a:r>
            <a:r>
              <a:rPr lang="en-US" i="1" dirty="0">
                <a:solidFill>
                  <a:srgbClr val="0070C0"/>
                </a:solidFill>
                <a:hlinkClick r:id="rId10" tooltip="Meiosis"/>
              </a:rPr>
              <a:t>meiotic</a:t>
            </a:r>
            <a:r>
              <a:rPr lang="en-US" i="1" dirty="0">
                <a:solidFill>
                  <a:srgbClr val="0070C0"/>
                </a:solidFill>
              </a:rPr>
              <a:t> division of diploid </a:t>
            </a:r>
            <a:r>
              <a:rPr lang="en-US" i="1" dirty="0">
                <a:solidFill>
                  <a:srgbClr val="0070C0"/>
                </a:solidFill>
                <a:hlinkClick r:id="rId11" tooltip="Gametocyte"/>
              </a:rPr>
              <a:t>gametocytes</a:t>
            </a:r>
            <a:r>
              <a:rPr lang="en-US" i="1" dirty="0">
                <a:solidFill>
                  <a:srgbClr val="0070C0"/>
                </a:solidFill>
              </a:rPr>
              <a:t> into various gametes, or by mitosis. For example, </a:t>
            </a:r>
            <a:r>
              <a:rPr lang="en-US" i="1" dirty="0">
                <a:solidFill>
                  <a:srgbClr val="0070C0"/>
                </a:solidFill>
                <a:hlinkClick r:id="rId12" tooltip="Plants"/>
              </a:rPr>
              <a:t>plants</a:t>
            </a:r>
            <a:r>
              <a:rPr lang="en-US" i="1" dirty="0">
                <a:solidFill>
                  <a:srgbClr val="0070C0"/>
                </a:solidFill>
              </a:rPr>
              <a:t> produce gametes through mitosis in gametophytes. The gametophytes grow from haploid spores after </a:t>
            </a:r>
            <a:r>
              <a:rPr lang="en-US" i="1" dirty="0" err="1">
                <a:solidFill>
                  <a:srgbClr val="0070C0"/>
                </a:solidFill>
              </a:rPr>
              <a:t>sporic</a:t>
            </a:r>
            <a:r>
              <a:rPr lang="en-US" i="1" dirty="0">
                <a:solidFill>
                  <a:srgbClr val="0070C0"/>
                </a:solidFill>
              </a:rPr>
              <a:t> meiosis. The existence of a multicellular, haploid phase in the life cycle between meiosis and gametogenesis is also referred to as </a:t>
            </a:r>
            <a:r>
              <a:rPr lang="en-US" i="1" dirty="0">
                <a:solidFill>
                  <a:srgbClr val="0070C0"/>
                </a:solidFill>
                <a:hlinkClick r:id="rId13" tooltip="Alternation of generations"/>
              </a:rPr>
              <a:t>alternation of generations</a:t>
            </a:r>
            <a:r>
              <a:rPr lang="en-US" i="1" dirty="0">
                <a:solidFill>
                  <a:srgbClr val="0070C0"/>
                </a:solidFill>
              </a:rPr>
              <a:t>.</a:t>
            </a:r>
          </a:p>
        </p:txBody>
      </p:sp>
    </p:spTree>
    <p:extLst>
      <p:ext uri="{BB962C8B-B14F-4D97-AF65-F5344CB8AC3E}">
        <p14:creationId xmlns:p14="http://schemas.microsoft.com/office/powerpoint/2010/main" val="46766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DEFINATION</a:t>
            </a:r>
            <a:endParaRPr lang="en-US" b="1" dirty="0">
              <a:solidFill>
                <a:srgbClr val="FF0000"/>
              </a:solidFill>
            </a:endParaRPr>
          </a:p>
        </p:txBody>
      </p:sp>
      <p:sp>
        <p:nvSpPr>
          <p:cNvPr id="3" name="Content Placeholder 2"/>
          <p:cNvSpPr>
            <a:spLocks noGrp="1"/>
          </p:cNvSpPr>
          <p:nvPr>
            <p:ph idx="1"/>
          </p:nvPr>
        </p:nvSpPr>
        <p:spPr/>
        <p:txBody>
          <a:bodyPr/>
          <a:lstStyle/>
          <a:p>
            <a:r>
              <a:rPr lang="en-US" b="1" i="1" dirty="0">
                <a:solidFill>
                  <a:srgbClr val="0070C0"/>
                </a:solidFill>
              </a:rPr>
              <a:t>Gametogenesis</a:t>
            </a:r>
            <a:r>
              <a:rPr lang="en-US" i="1" dirty="0">
                <a:solidFill>
                  <a:srgbClr val="0070C0"/>
                </a:solidFill>
              </a:rPr>
              <a:t>, in </a:t>
            </a:r>
            <a:r>
              <a:rPr lang="en-US" i="1" dirty="0">
                <a:solidFill>
                  <a:srgbClr val="0070C0"/>
                </a:solidFill>
                <a:hlinkClick r:id="rId2"/>
              </a:rPr>
              <a:t>embryology</a:t>
            </a:r>
            <a:r>
              <a:rPr lang="en-US" i="1" dirty="0">
                <a:solidFill>
                  <a:srgbClr val="0070C0"/>
                </a:solidFill>
              </a:rPr>
              <a:t>, the process by which </a:t>
            </a:r>
            <a:r>
              <a:rPr lang="en-US" i="1" dirty="0">
                <a:solidFill>
                  <a:srgbClr val="0070C0"/>
                </a:solidFill>
                <a:hlinkClick r:id="rId3"/>
              </a:rPr>
              <a:t>gametes</a:t>
            </a:r>
            <a:r>
              <a:rPr lang="en-US" i="1" dirty="0">
                <a:solidFill>
                  <a:srgbClr val="0070C0"/>
                </a:solidFill>
              </a:rPr>
              <a:t>, or germ cells, are produced in an organism. The formation of </a:t>
            </a:r>
            <a:r>
              <a:rPr lang="en-US" i="1" dirty="0">
                <a:solidFill>
                  <a:srgbClr val="0070C0"/>
                </a:solidFill>
                <a:hlinkClick r:id="rId4"/>
              </a:rPr>
              <a:t>egg</a:t>
            </a:r>
            <a:r>
              <a:rPr lang="en-US" i="1" dirty="0">
                <a:solidFill>
                  <a:srgbClr val="0070C0"/>
                </a:solidFill>
              </a:rPr>
              <a:t> cells, or </a:t>
            </a:r>
            <a:r>
              <a:rPr lang="en-US" i="1" dirty="0">
                <a:solidFill>
                  <a:srgbClr val="0070C0"/>
                </a:solidFill>
                <a:hlinkClick r:id="rId5"/>
              </a:rPr>
              <a:t>ova</a:t>
            </a:r>
            <a:r>
              <a:rPr lang="en-US" i="1" dirty="0">
                <a:solidFill>
                  <a:srgbClr val="0070C0"/>
                </a:solidFill>
              </a:rPr>
              <a:t>, is technically called </a:t>
            </a:r>
            <a:r>
              <a:rPr lang="en-US" i="1" dirty="0">
                <a:solidFill>
                  <a:srgbClr val="0070C0"/>
                </a:solidFill>
                <a:hlinkClick r:id="rId6"/>
              </a:rPr>
              <a:t>oogenesis</a:t>
            </a:r>
            <a:r>
              <a:rPr lang="en-US" i="1" dirty="0">
                <a:solidFill>
                  <a:srgbClr val="0070C0"/>
                </a:solidFill>
              </a:rPr>
              <a:t>, and the formation of </a:t>
            </a:r>
            <a:r>
              <a:rPr lang="en-US" i="1" dirty="0">
                <a:solidFill>
                  <a:srgbClr val="0070C0"/>
                </a:solidFill>
                <a:hlinkClick r:id="rId7"/>
              </a:rPr>
              <a:t>sperm</a:t>
            </a:r>
            <a:r>
              <a:rPr lang="en-US" i="1" dirty="0">
                <a:solidFill>
                  <a:srgbClr val="0070C0"/>
                </a:solidFill>
              </a:rPr>
              <a:t> cells, or spermatozoa, is called </a:t>
            </a:r>
            <a:r>
              <a:rPr lang="en-US" i="1" dirty="0">
                <a:solidFill>
                  <a:srgbClr val="0070C0"/>
                </a:solidFill>
                <a:hlinkClick r:id="rId8"/>
              </a:rPr>
              <a:t>spermatogenesis</a:t>
            </a:r>
            <a:endParaRPr lang="en-US" i="1" dirty="0">
              <a:solidFill>
                <a:srgbClr val="0070C0"/>
              </a:solidFill>
            </a:endParaRPr>
          </a:p>
        </p:txBody>
      </p:sp>
    </p:spTree>
    <p:extLst>
      <p:ext uri="{BB962C8B-B14F-4D97-AF65-F5344CB8AC3E}">
        <p14:creationId xmlns:p14="http://schemas.microsoft.com/office/powerpoint/2010/main" val="490992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TYPES OF GAMETOGENESIS-</a:t>
            </a:r>
            <a:endParaRPr lang="en-US" b="1" dirty="0">
              <a:solidFill>
                <a:srgbClr val="C00000"/>
              </a:solidFill>
            </a:endParaRPr>
          </a:p>
        </p:txBody>
      </p:sp>
      <p:pic>
        <p:nvPicPr>
          <p:cNvPr id="1026" name="Picture 2" descr="Gametogenesis | BioNinj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4030" y="1846698"/>
            <a:ext cx="6554207" cy="425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8130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DEFFERANCE BETWEEN SPERMATOGENESIS AND OOGENESIS-</a:t>
            </a:r>
            <a:endParaRPr lang="en-US" b="1" dirty="0">
              <a:solidFill>
                <a:srgbClr val="C00000"/>
              </a:solidFill>
            </a:endParaRPr>
          </a:p>
        </p:txBody>
      </p:sp>
      <p:pic>
        <p:nvPicPr>
          <p:cNvPr id="2050" name="Picture 2" descr="Important Questions for CBSE Class 12 Biology Gametogene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1217" y="1571224"/>
            <a:ext cx="10212945" cy="4796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9087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CONCLUSION-</a:t>
            </a:r>
            <a:endParaRPr lang="en-US" b="1" dirty="0">
              <a:solidFill>
                <a:srgbClr val="C00000"/>
              </a:solidFill>
            </a:endParaRPr>
          </a:p>
        </p:txBody>
      </p:sp>
      <p:sp>
        <p:nvSpPr>
          <p:cNvPr id="3" name="Content Placeholder 2"/>
          <p:cNvSpPr>
            <a:spLocks noGrp="1"/>
          </p:cNvSpPr>
          <p:nvPr>
            <p:ph idx="1"/>
          </p:nvPr>
        </p:nvSpPr>
        <p:spPr/>
        <p:txBody>
          <a:bodyPr>
            <a:normAutofit lnSpcReduction="10000"/>
          </a:bodyPr>
          <a:lstStyle/>
          <a:p>
            <a:r>
              <a:rPr lang="en-US" i="1" dirty="0" err="1" smtClean="0">
                <a:solidFill>
                  <a:srgbClr val="0070C0"/>
                </a:solidFill>
              </a:rPr>
              <a:t>pareGametogenesis</a:t>
            </a:r>
            <a:r>
              <a:rPr lang="en-US" i="1" dirty="0" smtClean="0">
                <a:solidFill>
                  <a:srgbClr val="0070C0"/>
                </a:solidFill>
              </a:rPr>
              <a:t> in C. </a:t>
            </a:r>
            <a:r>
              <a:rPr lang="en-US" i="1" dirty="0" err="1" smtClean="0">
                <a:solidFill>
                  <a:srgbClr val="0070C0"/>
                </a:solidFill>
              </a:rPr>
              <a:t>sikamea</a:t>
            </a:r>
            <a:r>
              <a:rPr lang="en-US" i="1" dirty="0" smtClean="0">
                <a:solidFill>
                  <a:srgbClr val="0070C0"/>
                </a:solidFill>
              </a:rPr>
              <a:t> began when individuals were very small and young, but most gametes were dysfunctional during the sex differentiation at 1 month old and physiological maturity life stages at 2 months old. Once the oysters reached 3 months of age, the gonad was full and contained a large number of eggs, which were completely mature and could spontaneously spawn. This was defined as the functionally mature phase. Successful artificial hatchery of C. </a:t>
            </a:r>
            <a:r>
              <a:rPr lang="en-US" i="1" dirty="0" err="1" smtClean="0">
                <a:solidFill>
                  <a:srgbClr val="0070C0"/>
                </a:solidFill>
              </a:rPr>
              <a:t>sikamea</a:t>
            </a:r>
            <a:r>
              <a:rPr lang="en-US" i="1" dirty="0" smtClean="0">
                <a:solidFill>
                  <a:srgbClr val="0070C0"/>
                </a:solidFill>
              </a:rPr>
              <a:t> was conducted using these viable gametes. No significant difference was observed among the different age groups on phenotypic traits of progeny from functionally mature gametes except growth ability. Results here provide the baseline data for the age selection of Kumamoto oyster </a:t>
            </a:r>
            <a:r>
              <a:rPr lang="en-US" i="1" dirty="0" err="1" smtClean="0">
                <a:solidFill>
                  <a:srgbClr val="0070C0"/>
                </a:solidFill>
              </a:rPr>
              <a:t>nts</a:t>
            </a:r>
            <a:r>
              <a:rPr lang="en-US" i="1" dirty="0" smtClean="0">
                <a:solidFill>
                  <a:srgbClr val="0070C0"/>
                </a:solidFill>
              </a:rPr>
              <a:t> </a:t>
            </a:r>
            <a:r>
              <a:rPr lang="en-US" i="1" dirty="0">
                <a:solidFill>
                  <a:srgbClr val="0070C0"/>
                </a:solidFill>
              </a:rPr>
              <a:t>during seedling production</a:t>
            </a:r>
          </a:p>
        </p:txBody>
      </p:sp>
    </p:spTree>
    <p:extLst>
      <p:ext uri="{BB962C8B-B14F-4D97-AF65-F5344CB8AC3E}">
        <p14:creationId xmlns:p14="http://schemas.microsoft.com/office/powerpoint/2010/main" val="23611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184"/>
            <a:ext cx="10515600" cy="1325563"/>
          </a:xfrm>
        </p:spPr>
        <p:txBody>
          <a:bodyPr/>
          <a:lstStyle/>
          <a:p>
            <a:r>
              <a:rPr lang="en-US" b="1" dirty="0" smtClean="0">
                <a:solidFill>
                  <a:srgbClr val="FF0000"/>
                </a:solidFill>
              </a:rPr>
              <a:t>CONCLUSION</a:t>
            </a:r>
            <a:r>
              <a:rPr lang="en-US" dirty="0" smtClean="0"/>
              <a:t>-</a:t>
            </a:r>
            <a:endParaRPr lang="en-US" dirty="0"/>
          </a:p>
        </p:txBody>
      </p:sp>
      <p:sp>
        <p:nvSpPr>
          <p:cNvPr id="3" name="Content Placeholder 2"/>
          <p:cNvSpPr>
            <a:spLocks noGrp="1"/>
          </p:cNvSpPr>
          <p:nvPr>
            <p:ph idx="1"/>
          </p:nvPr>
        </p:nvSpPr>
        <p:spPr/>
        <p:txBody>
          <a:bodyPr>
            <a:normAutofit/>
          </a:bodyPr>
          <a:lstStyle/>
          <a:p>
            <a:r>
              <a:rPr lang="en-US" sz="4000" dirty="0" smtClean="0">
                <a:solidFill>
                  <a:srgbClr val="FF0000"/>
                </a:solidFill>
              </a:rPr>
              <a:t>REFERANCE-DR.S.M.SAXSENA</a:t>
            </a:r>
          </a:p>
          <a:p>
            <a:pPr lvl="6"/>
            <a:r>
              <a:rPr lang="en-US" sz="3600" dirty="0" smtClean="0">
                <a:solidFill>
                  <a:srgbClr val="FF0000"/>
                </a:solidFill>
              </a:rPr>
              <a:t>DR.MUKESH DEXIT</a:t>
            </a:r>
            <a:endParaRPr lang="en-US" sz="3600" dirty="0">
              <a:solidFill>
                <a:srgbClr val="FF0000"/>
              </a:solidFill>
            </a:endParaRPr>
          </a:p>
        </p:txBody>
      </p:sp>
    </p:spTree>
    <p:extLst>
      <p:ext uri="{BB962C8B-B14F-4D97-AF65-F5344CB8AC3E}">
        <p14:creationId xmlns:p14="http://schemas.microsoft.com/office/powerpoint/2010/main" val="2949715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00389" y="450762"/>
            <a:ext cx="9253470" cy="5795492"/>
          </a:xfrm>
          <a:prstGeom prst="rect">
            <a:avLst/>
          </a:prstGeom>
        </p:spPr>
      </p:pic>
    </p:spTree>
    <p:extLst>
      <p:ext uri="{BB962C8B-B14F-4D97-AF65-F5344CB8AC3E}">
        <p14:creationId xmlns:p14="http://schemas.microsoft.com/office/powerpoint/2010/main" val="3481377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28</Words>
  <Application>Microsoft Office PowerPoint</Application>
  <PresentationFormat>Widescreen</PresentationFormat>
  <Paragraphs>24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GAMETOGENESIS</vt:lpstr>
      <vt:lpstr>SYNOPSIS-</vt:lpstr>
      <vt:lpstr>INTRODUCTION</vt:lpstr>
      <vt:lpstr>DEFINATION</vt:lpstr>
      <vt:lpstr>TYPES OF GAMETOGENESIS-</vt:lpstr>
      <vt:lpstr>DEFFERANCE BETWEEN SPERMATOGENESIS AND OOGENESIS-</vt:lpstr>
      <vt:lpstr>CONCLUSION-</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GAMETOGENESIS</dc:title>
  <dc:creator>MY PC</dc:creator>
  <cp:lastModifiedBy>MY PC</cp:lastModifiedBy>
  <cp:revision>5</cp:revision>
  <dcterms:created xsi:type="dcterms:W3CDTF">2021-07-09T01:37:32Z</dcterms:created>
  <dcterms:modified xsi:type="dcterms:W3CDTF">2021-07-09T16:29:20Z</dcterms:modified>
</cp:coreProperties>
</file>